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768" r:id="rId2"/>
    <p:sldMasterId id="2147483780" r:id="rId3"/>
    <p:sldMasterId id="2147483793" r:id="rId4"/>
  </p:sldMasterIdLst>
  <p:notesMasterIdLst>
    <p:notesMasterId r:id="rId39"/>
  </p:notesMasterIdLst>
  <p:handoutMasterIdLst>
    <p:handoutMasterId r:id="rId40"/>
  </p:handoutMasterIdLst>
  <p:sldIdLst>
    <p:sldId id="545" r:id="rId5"/>
    <p:sldId id="546" r:id="rId6"/>
    <p:sldId id="881" r:id="rId7"/>
    <p:sldId id="899" r:id="rId8"/>
    <p:sldId id="898" r:id="rId9"/>
    <p:sldId id="908" r:id="rId10"/>
    <p:sldId id="939" r:id="rId11"/>
    <p:sldId id="824" r:id="rId12"/>
    <p:sldId id="606" r:id="rId13"/>
    <p:sldId id="910" r:id="rId14"/>
    <p:sldId id="932" r:id="rId15"/>
    <p:sldId id="909" r:id="rId16"/>
    <p:sldId id="912" r:id="rId17"/>
    <p:sldId id="913" r:id="rId18"/>
    <p:sldId id="914" r:id="rId19"/>
    <p:sldId id="940" r:id="rId20"/>
    <p:sldId id="617" r:id="rId21"/>
    <p:sldId id="840" r:id="rId22"/>
    <p:sldId id="871" r:id="rId23"/>
    <p:sldId id="624" r:id="rId24"/>
    <p:sldId id="893" r:id="rId25"/>
    <p:sldId id="934" r:id="rId26"/>
    <p:sldId id="825" r:id="rId27"/>
    <p:sldId id="823" r:id="rId28"/>
    <p:sldId id="703" r:id="rId29"/>
    <p:sldId id="915" r:id="rId30"/>
    <p:sldId id="916" r:id="rId31"/>
    <p:sldId id="922" r:id="rId32"/>
    <p:sldId id="920" r:id="rId33"/>
    <p:sldId id="927" r:id="rId34"/>
    <p:sldId id="928" r:id="rId35"/>
    <p:sldId id="938" r:id="rId36"/>
    <p:sldId id="854" r:id="rId37"/>
    <p:sldId id="936" r:id="rId38"/>
  </p:sldIdLst>
  <p:sldSz cx="9144000" cy="6858000" type="screen4x3"/>
  <p:notesSz cx="6858000" cy="9144000"/>
  <p:embeddedFontLst>
    <p:embeddedFont>
      <p:font typeface="ＭＳ Ｐゴシック" panose="020B0600070205080204" pitchFamily="34" charset="-128"/>
      <p:regular r:id="rId41"/>
    </p:embeddedFont>
    <p:embeddedFont>
      <p:font typeface="Roboto" panose="02000000000000000000" pitchFamily="2" charset="0"/>
      <p:regular r:id="rId42"/>
      <p:bold r:id="rId43"/>
      <p:italic r:id="rId44"/>
      <p:boldItalic r:id="rId45"/>
    </p:embeddedFont>
    <p:embeddedFont>
      <p:font typeface="Tahoma" panose="020B0604030504040204" pitchFamily="34" charset="0"/>
      <p:regular r:id="rId46"/>
      <p:bold r:id="rId47"/>
    </p:embeddedFont>
    <p:embeddedFont>
      <p:font typeface="Verdana" panose="020B0604030504040204" pitchFamily="34" charset="0"/>
      <p:regular r:id="rId48"/>
      <p:bold r:id="rId49"/>
      <p:italic r:id="rId50"/>
      <p:boldItalic r:id="rId51"/>
    </p:embeddedFont>
  </p:embeddedFontLst>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FF00"/>
    <a:srgbClr val="00CC00"/>
    <a:srgbClr val="008000"/>
    <a:srgbClr val="A50021"/>
    <a:srgbClr val="CC0000"/>
    <a:srgbClr val="FFCCCC"/>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78026" autoAdjust="0"/>
  </p:normalViewPr>
  <p:slideViewPr>
    <p:cSldViewPr>
      <p:cViewPr varScale="1">
        <p:scale>
          <a:sx n="71" d="100"/>
          <a:sy n="71" d="100"/>
        </p:scale>
        <p:origin x="1413"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l Monim Shaltoni" userId="d2c14fe0-5d96-499c-aec3-aa354778e097" providerId="ADAL" clId="{CFDD9A5E-899C-4B5A-86A6-305471990A08}"/>
    <pc:docChg chg="custSel delSld modSld">
      <pc:chgData name="Abdel Monim Shaltoni" userId="d2c14fe0-5d96-499c-aec3-aa354778e097" providerId="ADAL" clId="{CFDD9A5E-899C-4B5A-86A6-305471990A08}" dt="2023-05-18T09:40:19.628" v="16" actId="14100"/>
      <pc:docMkLst>
        <pc:docMk/>
      </pc:docMkLst>
      <pc:sldChg chg="del">
        <pc:chgData name="Abdel Monim Shaltoni" userId="d2c14fe0-5d96-499c-aec3-aa354778e097" providerId="ADAL" clId="{CFDD9A5E-899C-4B5A-86A6-305471990A08}" dt="2023-05-18T09:39:54.814" v="13" actId="47"/>
        <pc:sldMkLst>
          <pc:docMk/>
          <pc:sldMk cId="0" sldId="694"/>
        </pc:sldMkLst>
      </pc:sldChg>
      <pc:sldChg chg="modSp del mod">
        <pc:chgData name="Abdel Monim Shaltoni" userId="d2c14fe0-5d96-499c-aec3-aa354778e097" providerId="ADAL" clId="{CFDD9A5E-899C-4B5A-86A6-305471990A08}" dt="2023-05-18T09:38:03.327" v="1" actId="47"/>
        <pc:sldMkLst>
          <pc:docMk/>
          <pc:sldMk cId="0" sldId="853"/>
        </pc:sldMkLst>
        <pc:spChg chg="mod">
          <ac:chgData name="Abdel Monim Shaltoni" userId="d2c14fe0-5d96-499c-aec3-aa354778e097" providerId="ADAL" clId="{CFDD9A5E-899C-4B5A-86A6-305471990A08}" dt="2023-05-18T09:38:01.361" v="0" actId="21"/>
          <ac:spMkLst>
            <pc:docMk/>
            <pc:sldMk cId="0" sldId="853"/>
            <ac:spMk id="6" creationId="{00000000-0000-0000-0000-000000000000}"/>
          </ac:spMkLst>
        </pc:spChg>
      </pc:sldChg>
      <pc:sldChg chg="addSp delSp modSp mod">
        <pc:chgData name="Abdel Monim Shaltoni" userId="d2c14fe0-5d96-499c-aec3-aa354778e097" providerId="ADAL" clId="{CFDD9A5E-899C-4B5A-86A6-305471990A08}" dt="2023-05-18T09:38:31.934" v="9" actId="1076"/>
        <pc:sldMkLst>
          <pc:docMk/>
          <pc:sldMk cId="0" sldId="854"/>
        </pc:sldMkLst>
        <pc:spChg chg="add mod">
          <ac:chgData name="Abdel Monim Shaltoni" userId="d2c14fe0-5d96-499c-aec3-aa354778e097" providerId="ADAL" clId="{CFDD9A5E-899C-4B5A-86A6-305471990A08}" dt="2023-05-18T09:38:31.934" v="9" actId="1076"/>
          <ac:spMkLst>
            <pc:docMk/>
            <pc:sldMk cId="0" sldId="854"/>
            <ac:spMk id="3" creationId="{8F8C955D-0763-0F3D-18F3-8A8239A94E71}"/>
          </ac:spMkLst>
        </pc:spChg>
        <pc:spChg chg="del">
          <ac:chgData name="Abdel Monim Shaltoni" userId="d2c14fe0-5d96-499c-aec3-aa354778e097" providerId="ADAL" clId="{CFDD9A5E-899C-4B5A-86A6-305471990A08}" dt="2023-05-18T09:38:23.211" v="4" actId="478"/>
          <ac:spMkLst>
            <pc:docMk/>
            <pc:sldMk cId="0" sldId="854"/>
            <ac:spMk id="87043" creationId="{00000000-0000-0000-0000-000000000000}"/>
          </ac:spMkLst>
        </pc:spChg>
        <pc:spChg chg="del">
          <ac:chgData name="Abdel Monim Shaltoni" userId="d2c14fe0-5d96-499c-aec3-aa354778e097" providerId="ADAL" clId="{CFDD9A5E-899C-4B5A-86A6-305471990A08}" dt="2023-05-18T09:38:21.369" v="3" actId="478"/>
          <ac:spMkLst>
            <pc:docMk/>
            <pc:sldMk cId="0" sldId="854"/>
            <ac:spMk id="87047" creationId="{00000000-0000-0000-0000-000000000000}"/>
          </ac:spMkLst>
        </pc:spChg>
        <pc:picChg chg="mod">
          <ac:chgData name="Abdel Monim Shaltoni" userId="d2c14fe0-5d96-499c-aec3-aa354778e097" providerId="ADAL" clId="{CFDD9A5E-899C-4B5A-86A6-305471990A08}" dt="2023-05-18T09:38:24.307" v="5" actId="1076"/>
          <ac:picMkLst>
            <pc:docMk/>
            <pc:sldMk cId="0" sldId="854"/>
            <ac:picMk id="87046" creationId="{00000000-0000-0000-0000-000000000000}"/>
          </ac:picMkLst>
        </pc:picChg>
      </pc:sldChg>
      <pc:sldChg chg="del">
        <pc:chgData name="Abdel Monim Shaltoni" userId="d2c14fe0-5d96-499c-aec3-aa354778e097" providerId="ADAL" clId="{CFDD9A5E-899C-4B5A-86A6-305471990A08}" dt="2023-05-18T09:38:12.839" v="2" actId="47"/>
        <pc:sldMkLst>
          <pc:docMk/>
          <pc:sldMk cId="0" sldId="903"/>
        </pc:sldMkLst>
      </pc:sldChg>
      <pc:sldChg chg="modSp mod">
        <pc:chgData name="Abdel Monim Shaltoni" userId="d2c14fe0-5d96-499c-aec3-aa354778e097" providerId="ADAL" clId="{CFDD9A5E-899C-4B5A-86A6-305471990A08}" dt="2023-05-18T09:39:22.954" v="12" actId="6549"/>
        <pc:sldMkLst>
          <pc:docMk/>
          <pc:sldMk cId="1918062389" sldId="916"/>
        </pc:sldMkLst>
        <pc:spChg chg="mod">
          <ac:chgData name="Abdel Monim Shaltoni" userId="d2c14fe0-5d96-499c-aec3-aa354778e097" providerId="ADAL" clId="{CFDD9A5E-899C-4B5A-86A6-305471990A08}" dt="2023-05-18T09:39:22.954" v="12" actId="6549"/>
          <ac:spMkLst>
            <pc:docMk/>
            <pc:sldMk cId="1918062389" sldId="916"/>
            <ac:spMk id="3" creationId="{00000000-0000-0000-0000-000000000000}"/>
          </ac:spMkLst>
        </pc:spChg>
      </pc:sldChg>
      <pc:sldChg chg="modSp mod">
        <pc:chgData name="Abdel Monim Shaltoni" userId="d2c14fe0-5d96-499c-aec3-aa354778e097" providerId="ADAL" clId="{CFDD9A5E-899C-4B5A-86A6-305471990A08}" dt="2023-05-18T09:38:43.215" v="10" actId="20577"/>
        <pc:sldMkLst>
          <pc:docMk/>
          <pc:sldMk cId="3382699714" sldId="920"/>
        </pc:sldMkLst>
        <pc:spChg chg="mod">
          <ac:chgData name="Abdel Monim Shaltoni" userId="d2c14fe0-5d96-499c-aec3-aa354778e097" providerId="ADAL" clId="{CFDD9A5E-899C-4B5A-86A6-305471990A08}" dt="2023-05-18T09:38:43.215" v="10" actId="20577"/>
          <ac:spMkLst>
            <pc:docMk/>
            <pc:sldMk cId="3382699714" sldId="920"/>
            <ac:spMk id="3" creationId="{00000000-0000-0000-0000-000000000000}"/>
          </ac:spMkLst>
        </pc:spChg>
      </pc:sldChg>
      <pc:sldChg chg="delSp modSp mod">
        <pc:chgData name="Abdel Monim Shaltoni" userId="d2c14fe0-5d96-499c-aec3-aa354778e097" providerId="ADAL" clId="{CFDD9A5E-899C-4B5A-86A6-305471990A08}" dt="2023-05-18T09:40:19.628" v="16" actId="14100"/>
        <pc:sldMkLst>
          <pc:docMk/>
          <pc:sldMk cId="3877511777" sldId="940"/>
        </pc:sldMkLst>
        <pc:picChg chg="mod">
          <ac:chgData name="Abdel Monim Shaltoni" userId="d2c14fe0-5d96-499c-aec3-aa354778e097" providerId="ADAL" clId="{CFDD9A5E-899C-4B5A-86A6-305471990A08}" dt="2023-05-18T09:40:19.628" v="16" actId="14100"/>
          <ac:picMkLst>
            <pc:docMk/>
            <pc:sldMk cId="3877511777" sldId="940"/>
            <ac:picMk id="5" creationId="{622AC4E5-F773-FE14-2CC9-529D3F387001}"/>
          </ac:picMkLst>
        </pc:picChg>
        <pc:picChg chg="del">
          <ac:chgData name="Abdel Monim Shaltoni" userId="d2c14fe0-5d96-499c-aec3-aa354778e097" providerId="ADAL" clId="{CFDD9A5E-899C-4B5A-86A6-305471990A08}" dt="2023-05-18T09:40:05.953" v="14" actId="478"/>
          <ac:picMkLst>
            <pc:docMk/>
            <pc:sldMk cId="3877511777" sldId="940"/>
            <ac:picMk id="7" creationId="{330D8F54-89C9-D7A7-E39F-DBBF0E8DFF38}"/>
          </ac:picMkLst>
        </pc:picChg>
      </pc:sldChg>
    </pc:docChg>
  </pc:docChgLst>
  <pc:docChgLst>
    <pc:chgData name="Abdel Monim Shaltoni" userId="d2c14fe0-5d96-499c-aec3-aa354778e097" providerId="ADAL" clId="{199EAE5B-E885-49C1-97DC-CCA73DF58D3F}"/>
    <pc:docChg chg="custSel delSld modSld">
      <pc:chgData name="Abdel Monim Shaltoni" userId="d2c14fe0-5d96-499c-aec3-aa354778e097" providerId="ADAL" clId="{199EAE5B-E885-49C1-97DC-CCA73DF58D3F}" dt="2022-06-01T16:52:13.379" v="113"/>
      <pc:docMkLst>
        <pc:docMk/>
      </pc:docMkLst>
      <pc:sldChg chg="modSp mod">
        <pc:chgData name="Abdel Monim Shaltoni" userId="d2c14fe0-5d96-499c-aec3-aa354778e097" providerId="ADAL" clId="{199EAE5B-E885-49C1-97DC-CCA73DF58D3F}" dt="2022-06-01T16:50:18.493" v="104" actId="20577"/>
        <pc:sldMkLst>
          <pc:docMk/>
          <pc:sldMk cId="0" sldId="606"/>
        </pc:sldMkLst>
        <pc:spChg chg="mod">
          <ac:chgData name="Abdel Monim Shaltoni" userId="d2c14fe0-5d96-499c-aec3-aa354778e097" providerId="ADAL" clId="{199EAE5B-E885-49C1-97DC-CCA73DF58D3F}" dt="2022-06-01T16:50:18.493" v="104" actId="20577"/>
          <ac:spMkLst>
            <pc:docMk/>
            <pc:sldMk cId="0" sldId="606"/>
            <ac:spMk id="5" creationId="{00000000-0000-0000-0000-000000000000}"/>
          </ac:spMkLst>
        </pc:spChg>
      </pc:sldChg>
      <pc:sldChg chg="modSp mod">
        <pc:chgData name="Abdel Monim Shaltoni" userId="d2c14fe0-5d96-499c-aec3-aa354778e097" providerId="ADAL" clId="{199EAE5B-E885-49C1-97DC-CCA73DF58D3F}" dt="2022-06-01T16:50:00.009" v="97" actId="20577"/>
        <pc:sldMkLst>
          <pc:docMk/>
          <pc:sldMk cId="0" sldId="694"/>
        </pc:sldMkLst>
        <pc:spChg chg="mod">
          <ac:chgData name="Abdel Monim Shaltoni" userId="d2c14fe0-5d96-499c-aec3-aa354778e097" providerId="ADAL" clId="{199EAE5B-E885-49C1-97DC-CCA73DF58D3F}" dt="2022-06-01T16:50:00.009" v="97" actId="20577"/>
          <ac:spMkLst>
            <pc:docMk/>
            <pc:sldMk cId="0" sldId="694"/>
            <ac:spMk id="57347" creationId="{00000000-0000-0000-0000-000000000000}"/>
          </ac:spMkLst>
        </pc:spChg>
      </pc:sldChg>
      <pc:sldChg chg="delSp modSp mod">
        <pc:chgData name="Abdel Monim Shaltoni" userId="d2c14fe0-5d96-499c-aec3-aa354778e097" providerId="ADAL" clId="{199EAE5B-E885-49C1-97DC-CCA73DF58D3F}" dt="2022-06-01T16:52:13.379" v="113"/>
        <pc:sldMkLst>
          <pc:docMk/>
          <pc:sldMk cId="0" sldId="854"/>
        </pc:sldMkLst>
        <pc:spChg chg="del mod">
          <ac:chgData name="Abdel Monim Shaltoni" userId="d2c14fe0-5d96-499c-aec3-aa354778e097" providerId="ADAL" clId="{199EAE5B-E885-49C1-97DC-CCA73DF58D3F}" dt="2022-06-01T16:52:13.379" v="113"/>
          <ac:spMkLst>
            <pc:docMk/>
            <pc:sldMk cId="0" sldId="854"/>
            <ac:spMk id="7" creationId="{00000000-0000-0000-0000-000000000000}"/>
          </ac:spMkLst>
        </pc:spChg>
        <pc:spChg chg="mod">
          <ac:chgData name="Abdel Monim Shaltoni" userId="d2c14fe0-5d96-499c-aec3-aa354778e097" providerId="ADAL" clId="{199EAE5B-E885-49C1-97DC-CCA73DF58D3F}" dt="2022-06-01T16:51:59.526" v="110" actId="1076"/>
          <ac:spMkLst>
            <pc:docMk/>
            <pc:sldMk cId="0" sldId="854"/>
            <ac:spMk id="87047" creationId="{00000000-0000-0000-0000-000000000000}"/>
          </ac:spMkLst>
        </pc:spChg>
        <pc:picChg chg="mod">
          <ac:chgData name="Abdel Monim Shaltoni" userId="d2c14fe0-5d96-499c-aec3-aa354778e097" providerId="ADAL" clId="{199EAE5B-E885-49C1-97DC-CCA73DF58D3F}" dt="2022-06-01T16:52:01.493" v="111" actId="1076"/>
          <ac:picMkLst>
            <pc:docMk/>
            <pc:sldMk cId="0" sldId="854"/>
            <ac:picMk id="87046" creationId="{00000000-0000-0000-0000-000000000000}"/>
          </ac:picMkLst>
        </pc:picChg>
      </pc:sldChg>
      <pc:sldChg chg="modSp mod">
        <pc:chgData name="Abdel Monim Shaltoni" userId="d2c14fe0-5d96-499c-aec3-aa354778e097" providerId="ADAL" clId="{199EAE5B-E885-49C1-97DC-CCA73DF58D3F}" dt="2022-06-01T16:51:11.186" v="107" actId="20577"/>
        <pc:sldMkLst>
          <pc:docMk/>
          <pc:sldMk cId="3382699714" sldId="920"/>
        </pc:sldMkLst>
        <pc:spChg chg="mod">
          <ac:chgData name="Abdel Monim Shaltoni" userId="d2c14fe0-5d96-499c-aec3-aa354778e097" providerId="ADAL" clId="{199EAE5B-E885-49C1-97DC-CCA73DF58D3F}" dt="2022-06-01T16:51:11.186" v="107" actId="20577"/>
          <ac:spMkLst>
            <pc:docMk/>
            <pc:sldMk cId="3382699714" sldId="920"/>
            <ac:spMk id="2" creationId="{00000000-0000-0000-0000-000000000000}"/>
          </ac:spMkLst>
        </pc:spChg>
      </pc:sldChg>
      <pc:sldChg chg="del">
        <pc:chgData name="Abdel Monim Shaltoni" userId="d2c14fe0-5d96-499c-aec3-aa354778e097" providerId="ADAL" clId="{199EAE5B-E885-49C1-97DC-CCA73DF58D3F}" dt="2022-06-01T16:51:20.237" v="108" actId="47"/>
        <pc:sldMkLst>
          <pc:docMk/>
          <pc:sldMk cId="2090646296" sldId="923"/>
        </pc:sldMkLst>
      </pc:sldChg>
    </pc:docChg>
  </pc:docChgLst>
  <pc:docChgLst>
    <pc:chgData name="Abdel Monim Shaltoni" userId="d2c14fe0-5d96-499c-aec3-aa354778e097" providerId="ADAL" clId="{EB1FF950-AEFF-4086-9CA2-7C5223A35C33}"/>
    <pc:docChg chg="undo custSel addSld delSld modSld sldOrd">
      <pc:chgData name="Abdel Monim Shaltoni" userId="d2c14fe0-5d96-499c-aec3-aa354778e097" providerId="ADAL" clId="{EB1FF950-AEFF-4086-9CA2-7C5223A35C33}" dt="2023-03-20T13:59:22.269" v="1613" actId="6549"/>
      <pc:docMkLst>
        <pc:docMk/>
      </pc:docMkLst>
      <pc:sldChg chg="modSp mod">
        <pc:chgData name="Abdel Monim Shaltoni" userId="d2c14fe0-5d96-499c-aec3-aa354778e097" providerId="ADAL" clId="{EB1FF950-AEFF-4086-9CA2-7C5223A35C33}" dt="2023-03-14T06:28:11.206" v="273" actId="6549"/>
        <pc:sldMkLst>
          <pc:docMk/>
          <pc:sldMk cId="0" sldId="545"/>
        </pc:sldMkLst>
        <pc:spChg chg="mod">
          <ac:chgData name="Abdel Monim Shaltoni" userId="d2c14fe0-5d96-499c-aec3-aa354778e097" providerId="ADAL" clId="{EB1FF950-AEFF-4086-9CA2-7C5223A35C33}" dt="2023-03-14T06:28:11.206" v="273" actId="6549"/>
          <ac:spMkLst>
            <pc:docMk/>
            <pc:sldMk cId="0" sldId="545"/>
            <ac:spMk id="313346" creationId="{00000000-0000-0000-0000-000000000000}"/>
          </ac:spMkLst>
        </pc:spChg>
      </pc:sldChg>
      <pc:sldChg chg="modSp mod">
        <pc:chgData name="Abdel Monim Shaltoni" userId="d2c14fe0-5d96-499c-aec3-aa354778e097" providerId="ADAL" clId="{EB1FF950-AEFF-4086-9CA2-7C5223A35C33}" dt="2023-03-19T05:46:28.138" v="1149" actId="20577"/>
        <pc:sldMkLst>
          <pc:docMk/>
          <pc:sldMk cId="0" sldId="606"/>
        </pc:sldMkLst>
        <pc:spChg chg="mod">
          <ac:chgData name="Abdel Monim Shaltoni" userId="d2c14fe0-5d96-499c-aec3-aa354778e097" providerId="ADAL" clId="{EB1FF950-AEFF-4086-9CA2-7C5223A35C33}" dt="2023-03-19T05:46:28.138" v="1149" actId="20577"/>
          <ac:spMkLst>
            <pc:docMk/>
            <pc:sldMk cId="0" sldId="606"/>
            <ac:spMk id="5" creationId="{00000000-0000-0000-0000-000000000000}"/>
          </ac:spMkLst>
        </pc:spChg>
      </pc:sldChg>
      <pc:sldChg chg="addSp modSp mod modNotesTx">
        <pc:chgData name="Abdel Monim Shaltoni" userId="d2c14fe0-5d96-499c-aec3-aa354778e097" providerId="ADAL" clId="{EB1FF950-AEFF-4086-9CA2-7C5223A35C33}" dt="2023-03-19T05:45:01.582" v="1112" actId="14100"/>
        <pc:sldMkLst>
          <pc:docMk/>
          <pc:sldMk cId="0" sldId="881"/>
        </pc:sldMkLst>
        <pc:spChg chg="add mod">
          <ac:chgData name="Abdel Monim Shaltoni" userId="d2c14fe0-5d96-499c-aec3-aa354778e097" providerId="ADAL" clId="{EB1FF950-AEFF-4086-9CA2-7C5223A35C33}" dt="2023-03-14T06:31:17.940" v="313" actId="1076"/>
          <ac:spMkLst>
            <pc:docMk/>
            <pc:sldMk cId="0" sldId="881"/>
            <ac:spMk id="3" creationId="{F7C0A143-240F-4628-E5EB-74E40CDCBEE9}"/>
          </ac:spMkLst>
        </pc:spChg>
        <pc:spChg chg="mod">
          <ac:chgData name="Abdel Monim Shaltoni" userId="d2c14fe0-5d96-499c-aec3-aa354778e097" providerId="ADAL" clId="{EB1FF950-AEFF-4086-9CA2-7C5223A35C33}" dt="2023-03-14T06:31:33.615" v="318" actId="14100"/>
          <ac:spMkLst>
            <pc:docMk/>
            <pc:sldMk cId="0" sldId="881"/>
            <ac:spMk id="4" creationId="{00000000-0000-0000-0000-000000000000}"/>
          </ac:spMkLst>
        </pc:spChg>
        <pc:picChg chg="add mod modCrop">
          <ac:chgData name="Abdel Monim Shaltoni" userId="d2c14fe0-5d96-499c-aec3-aa354778e097" providerId="ADAL" clId="{EB1FF950-AEFF-4086-9CA2-7C5223A35C33}" dt="2023-03-19T05:45:01.582" v="1112" actId="14100"/>
          <ac:picMkLst>
            <pc:docMk/>
            <pc:sldMk cId="0" sldId="881"/>
            <ac:picMk id="5" creationId="{B12F3246-2E6C-6EE7-76B9-3F4C33D05726}"/>
          </ac:picMkLst>
        </pc:picChg>
      </pc:sldChg>
      <pc:sldChg chg="modSp mod">
        <pc:chgData name="Abdel Monim Shaltoni" userId="d2c14fe0-5d96-499c-aec3-aa354778e097" providerId="ADAL" clId="{EB1FF950-AEFF-4086-9CA2-7C5223A35C33}" dt="2023-03-19T05:45:16.822" v="1116" actId="1076"/>
        <pc:sldMkLst>
          <pc:docMk/>
          <pc:sldMk cId="0" sldId="899"/>
        </pc:sldMkLst>
        <pc:spChg chg="mod">
          <ac:chgData name="Abdel Monim Shaltoni" userId="d2c14fe0-5d96-499c-aec3-aa354778e097" providerId="ADAL" clId="{EB1FF950-AEFF-4086-9CA2-7C5223A35C33}" dt="2023-03-19T05:45:14.559" v="1115" actId="1076"/>
          <ac:spMkLst>
            <pc:docMk/>
            <pc:sldMk cId="0" sldId="899"/>
            <ac:spMk id="17411" creationId="{00000000-0000-0000-0000-000000000000}"/>
          </ac:spMkLst>
        </pc:spChg>
        <pc:picChg chg="mod">
          <ac:chgData name="Abdel Monim Shaltoni" userId="d2c14fe0-5d96-499c-aec3-aa354778e097" providerId="ADAL" clId="{EB1FF950-AEFF-4086-9CA2-7C5223A35C33}" dt="2023-03-19T05:45:16.822" v="1116" actId="1076"/>
          <ac:picMkLst>
            <pc:docMk/>
            <pc:sldMk cId="0" sldId="899"/>
            <ac:picMk id="3" creationId="{BBAD07C4-D82F-70D8-2FAD-1AB905CA8FEF}"/>
          </ac:picMkLst>
        </pc:picChg>
        <pc:picChg chg="mod">
          <ac:chgData name="Abdel Monim Shaltoni" userId="d2c14fe0-5d96-499c-aec3-aa354778e097" providerId="ADAL" clId="{EB1FF950-AEFF-4086-9CA2-7C5223A35C33}" dt="2023-03-19T05:45:09.550" v="1113" actId="1076"/>
          <ac:picMkLst>
            <pc:docMk/>
            <pc:sldMk cId="0" sldId="899"/>
            <ac:picMk id="5" creationId="{6D6C22E0-C252-258B-8F2C-46BF96112655}"/>
          </ac:picMkLst>
        </pc:picChg>
      </pc:sldChg>
      <pc:sldChg chg="modSp del mod">
        <pc:chgData name="Abdel Monim Shaltoni" userId="d2c14fe0-5d96-499c-aec3-aa354778e097" providerId="ADAL" clId="{EB1FF950-AEFF-4086-9CA2-7C5223A35C33}" dt="2023-03-14T06:31:42.318" v="320" actId="47"/>
        <pc:sldMkLst>
          <pc:docMk/>
          <pc:sldMk cId="3342719650" sldId="905"/>
        </pc:sldMkLst>
        <pc:spChg chg="mod">
          <ac:chgData name="Abdel Monim Shaltoni" userId="d2c14fe0-5d96-499c-aec3-aa354778e097" providerId="ADAL" clId="{EB1FF950-AEFF-4086-9CA2-7C5223A35C33}" dt="2023-03-14T06:29:17.282" v="284" actId="21"/>
          <ac:spMkLst>
            <pc:docMk/>
            <pc:sldMk cId="3342719650" sldId="905"/>
            <ac:spMk id="2" creationId="{00000000-0000-0000-0000-000000000000}"/>
          </ac:spMkLst>
        </pc:spChg>
      </pc:sldChg>
      <pc:sldChg chg="del">
        <pc:chgData name="Abdel Monim Shaltoni" userId="d2c14fe0-5d96-499c-aec3-aa354778e097" providerId="ADAL" clId="{EB1FF950-AEFF-4086-9CA2-7C5223A35C33}" dt="2023-03-13T14:23:42.481" v="48" actId="47"/>
        <pc:sldMkLst>
          <pc:docMk/>
          <pc:sldMk cId="1372143870" sldId="906"/>
        </pc:sldMkLst>
      </pc:sldChg>
      <pc:sldChg chg="del">
        <pc:chgData name="Abdel Monim Shaltoni" userId="d2c14fe0-5d96-499c-aec3-aa354778e097" providerId="ADAL" clId="{EB1FF950-AEFF-4086-9CA2-7C5223A35C33}" dt="2023-03-13T14:23:43.392" v="49" actId="47"/>
        <pc:sldMkLst>
          <pc:docMk/>
          <pc:sldMk cId="884808092" sldId="907"/>
        </pc:sldMkLst>
      </pc:sldChg>
      <pc:sldChg chg="modSp">
        <pc:chgData name="Abdel Monim Shaltoni" userId="d2c14fe0-5d96-499c-aec3-aa354778e097" providerId="ADAL" clId="{EB1FF950-AEFF-4086-9CA2-7C5223A35C33}" dt="2023-03-14T06:44:20.372" v="800" actId="1076"/>
        <pc:sldMkLst>
          <pc:docMk/>
          <pc:sldMk cId="2856023605" sldId="908"/>
        </pc:sldMkLst>
        <pc:picChg chg="mod">
          <ac:chgData name="Abdel Monim Shaltoni" userId="d2c14fe0-5d96-499c-aec3-aa354778e097" providerId="ADAL" clId="{EB1FF950-AEFF-4086-9CA2-7C5223A35C33}" dt="2023-03-14T06:44:20.372" v="800" actId="1076"/>
          <ac:picMkLst>
            <pc:docMk/>
            <pc:sldMk cId="2856023605" sldId="908"/>
            <ac:picMk id="4" creationId="{00000000-0000-0000-0000-000000000000}"/>
          </ac:picMkLst>
        </pc:picChg>
      </pc:sldChg>
      <pc:sldChg chg="modSp mod">
        <pc:chgData name="Abdel Monim Shaltoni" userId="d2c14fe0-5d96-499c-aec3-aa354778e097" providerId="ADAL" clId="{EB1FF950-AEFF-4086-9CA2-7C5223A35C33}" dt="2023-03-19T06:28:28.874" v="1240" actId="115"/>
        <pc:sldMkLst>
          <pc:docMk/>
          <pc:sldMk cId="3903907239" sldId="913"/>
        </pc:sldMkLst>
        <pc:graphicFrameChg chg="mod modGraphic">
          <ac:chgData name="Abdel Monim Shaltoni" userId="d2c14fe0-5d96-499c-aec3-aa354778e097" providerId="ADAL" clId="{EB1FF950-AEFF-4086-9CA2-7C5223A35C33}" dt="2023-03-19T06:28:28.874" v="1240" actId="115"/>
          <ac:graphicFrameMkLst>
            <pc:docMk/>
            <pc:sldMk cId="3903907239" sldId="913"/>
            <ac:graphicFrameMk id="5" creationId="{00000000-0000-0000-0000-000000000000}"/>
          </ac:graphicFrameMkLst>
        </pc:graphicFrameChg>
      </pc:sldChg>
      <pc:sldChg chg="modSp mod">
        <pc:chgData name="Abdel Monim Shaltoni" userId="d2c14fe0-5d96-499c-aec3-aa354778e097" providerId="ADAL" clId="{EB1FF950-AEFF-4086-9CA2-7C5223A35C33}" dt="2023-03-19T06:26:18.711" v="1234" actId="113"/>
        <pc:sldMkLst>
          <pc:docMk/>
          <pc:sldMk cId="1963466944" sldId="914"/>
        </pc:sldMkLst>
        <pc:graphicFrameChg chg="modGraphic">
          <ac:chgData name="Abdel Monim Shaltoni" userId="d2c14fe0-5d96-499c-aec3-aa354778e097" providerId="ADAL" clId="{EB1FF950-AEFF-4086-9CA2-7C5223A35C33}" dt="2023-03-19T06:26:18.711" v="1234" actId="113"/>
          <ac:graphicFrameMkLst>
            <pc:docMk/>
            <pc:sldMk cId="1963466944" sldId="914"/>
            <ac:graphicFrameMk id="5" creationId="{00000000-0000-0000-0000-000000000000}"/>
          </ac:graphicFrameMkLst>
        </pc:graphicFrameChg>
      </pc:sldChg>
      <pc:sldChg chg="modNotesTx">
        <pc:chgData name="Abdel Monim Shaltoni" userId="d2c14fe0-5d96-499c-aec3-aa354778e097" providerId="ADAL" clId="{EB1FF950-AEFF-4086-9CA2-7C5223A35C33}" dt="2023-03-15T14:29:09.013" v="1081" actId="20577"/>
        <pc:sldMkLst>
          <pc:docMk/>
          <pc:sldMk cId="467390107" sldId="915"/>
        </pc:sldMkLst>
      </pc:sldChg>
      <pc:sldChg chg="addSp delSp">
        <pc:chgData name="Abdel Monim Shaltoni" userId="d2c14fe0-5d96-499c-aec3-aa354778e097" providerId="ADAL" clId="{EB1FF950-AEFF-4086-9CA2-7C5223A35C33}" dt="2023-03-14T06:40:51.617" v="678"/>
        <pc:sldMkLst>
          <pc:docMk/>
          <pc:sldMk cId="3514179591" sldId="927"/>
        </pc:sldMkLst>
        <pc:picChg chg="add del">
          <ac:chgData name="Abdel Monim Shaltoni" userId="d2c14fe0-5d96-499c-aec3-aa354778e097" providerId="ADAL" clId="{EB1FF950-AEFF-4086-9CA2-7C5223A35C33}" dt="2023-03-14T06:40:51.617" v="678"/>
          <ac:picMkLst>
            <pc:docMk/>
            <pc:sldMk cId="3514179591" sldId="927"/>
            <ac:picMk id="4" creationId="{0C1F4805-1B03-151D-232B-D994817BAE79}"/>
          </ac:picMkLst>
        </pc:picChg>
      </pc:sldChg>
      <pc:sldChg chg="addSp delSp modSp del mod">
        <pc:chgData name="Abdel Monim Shaltoni" userId="d2c14fe0-5d96-499c-aec3-aa354778e097" providerId="ADAL" clId="{EB1FF950-AEFF-4086-9CA2-7C5223A35C33}" dt="2023-03-15T14:22:25.824" v="1056" actId="47"/>
        <pc:sldMkLst>
          <pc:docMk/>
          <pc:sldMk cId="1476467702" sldId="931"/>
        </pc:sldMkLst>
        <pc:spChg chg="del">
          <ac:chgData name="Abdel Monim Shaltoni" userId="d2c14fe0-5d96-499c-aec3-aa354778e097" providerId="ADAL" clId="{EB1FF950-AEFF-4086-9CA2-7C5223A35C33}" dt="2023-03-15T14:15:18.245" v="1028" actId="478"/>
          <ac:spMkLst>
            <pc:docMk/>
            <pc:sldMk cId="1476467702" sldId="931"/>
            <ac:spMk id="2" creationId="{7C79D1FA-518E-3627-9FA7-100B33C464C1}"/>
          </ac:spMkLst>
        </pc:spChg>
        <pc:spChg chg="mod">
          <ac:chgData name="Abdel Monim Shaltoni" userId="d2c14fe0-5d96-499c-aec3-aa354778e097" providerId="ADAL" clId="{EB1FF950-AEFF-4086-9CA2-7C5223A35C33}" dt="2023-03-15T14:22:23.685" v="1055" actId="21"/>
          <ac:spMkLst>
            <pc:docMk/>
            <pc:sldMk cId="1476467702" sldId="931"/>
            <ac:spMk id="3" creationId="{E14C1E9D-E889-6AA8-D50B-D4B7FDDFE047}"/>
          </ac:spMkLst>
        </pc:spChg>
        <pc:spChg chg="add mod">
          <ac:chgData name="Abdel Monim Shaltoni" userId="d2c14fe0-5d96-499c-aec3-aa354778e097" providerId="ADAL" clId="{EB1FF950-AEFF-4086-9CA2-7C5223A35C33}" dt="2023-03-15T14:15:18.245" v="1028" actId="478"/>
          <ac:spMkLst>
            <pc:docMk/>
            <pc:sldMk cId="1476467702" sldId="931"/>
            <ac:spMk id="5" creationId="{2B92EF66-E6AF-781A-B826-CF31423F0F88}"/>
          </ac:spMkLst>
        </pc:spChg>
      </pc:sldChg>
      <pc:sldChg chg="addSp delSp modSp mod modNotesTx">
        <pc:chgData name="Abdel Monim Shaltoni" userId="d2c14fe0-5d96-499c-aec3-aa354778e097" providerId="ADAL" clId="{EB1FF950-AEFF-4086-9CA2-7C5223A35C33}" dt="2023-03-20T13:59:22.269" v="1613" actId="6549"/>
        <pc:sldMkLst>
          <pc:docMk/>
          <pc:sldMk cId="1459097870" sldId="932"/>
        </pc:sldMkLst>
        <pc:spChg chg="mod">
          <ac:chgData name="Abdel Monim Shaltoni" userId="d2c14fe0-5d96-499c-aec3-aa354778e097" providerId="ADAL" clId="{EB1FF950-AEFF-4086-9CA2-7C5223A35C33}" dt="2023-03-19T06:36:00.623" v="1303" actId="20577"/>
          <ac:spMkLst>
            <pc:docMk/>
            <pc:sldMk cId="1459097870" sldId="932"/>
            <ac:spMk id="2" creationId="{E1B86248-D4AE-7FBF-F4F8-357E014AA726}"/>
          </ac:spMkLst>
        </pc:spChg>
        <pc:picChg chg="add del mod">
          <ac:chgData name="Abdel Monim Shaltoni" userId="d2c14fe0-5d96-499c-aec3-aa354778e097" providerId="ADAL" clId="{EB1FF950-AEFF-4086-9CA2-7C5223A35C33}" dt="2023-03-19T06:36:04.853" v="1307" actId="14100"/>
          <ac:picMkLst>
            <pc:docMk/>
            <pc:sldMk cId="1459097870" sldId="932"/>
            <ac:picMk id="3" creationId="{80A95C21-A162-8C90-5CBE-AEECE3EEFBB3}"/>
          </ac:picMkLst>
        </pc:picChg>
        <pc:picChg chg="mod">
          <ac:chgData name="Abdel Monim Shaltoni" userId="d2c14fe0-5d96-499c-aec3-aa354778e097" providerId="ADAL" clId="{EB1FF950-AEFF-4086-9CA2-7C5223A35C33}" dt="2023-03-19T06:36:01.207" v="1304" actId="1076"/>
          <ac:picMkLst>
            <pc:docMk/>
            <pc:sldMk cId="1459097870" sldId="932"/>
            <ac:picMk id="6" creationId="{A9E63300-7405-17FA-338E-934CEFE9181C}"/>
          </ac:picMkLst>
        </pc:picChg>
      </pc:sldChg>
      <pc:sldChg chg="del">
        <pc:chgData name="Abdel Monim Shaltoni" userId="d2c14fe0-5d96-499c-aec3-aa354778e097" providerId="ADAL" clId="{EB1FF950-AEFF-4086-9CA2-7C5223A35C33}" dt="2023-03-15T14:36:10.111" v="1082" actId="47"/>
        <pc:sldMkLst>
          <pc:docMk/>
          <pc:sldMk cId="3318660085" sldId="933"/>
        </pc:sldMkLst>
      </pc:sldChg>
      <pc:sldChg chg="addSp delSp modSp new mod modNotesTx">
        <pc:chgData name="Abdel Monim Shaltoni" userId="d2c14fe0-5d96-499c-aec3-aa354778e097" providerId="ADAL" clId="{EB1FF950-AEFF-4086-9CA2-7C5223A35C33}" dt="2023-03-13T14:31:17.950" v="111" actId="1076"/>
        <pc:sldMkLst>
          <pc:docMk/>
          <pc:sldMk cId="148713233" sldId="934"/>
        </pc:sldMkLst>
        <pc:spChg chg="del">
          <ac:chgData name="Abdel Monim Shaltoni" userId="d2c14fe0-5d96-499c-aec3-aa354778e097" providerId="ADAL" clId="{EB1FF950-AEFF-4086-9CA2-7C5223A35C33}" dt="2023-03-13T14:23:50.350" v="53" actId="478"/>
          <ac:spMkLst>
            <pc:docMk/>
            <pc:sldMk cId="148713233" sldId="934"/>
            <ac:spMk id="2" creationId="{43E1CA79-CE82-8007-CA16-594941BECBE4}"/>
          </ac:spMkLst>
        </pc:spChg>
        <pc:picChg chg="add del mod">
          <ac:chgData name="Abdel Monim Shaltoni" userId="d2c14fe0-5d96-499c-aec3-aa354778e097" providerId="ADAL" clId="{EB1FF950-AEFF-4086-9CA2-7C5223A35C33}" dt="2023-03-13T14:30:28.350" v="80" actId="478"/>
          <ac:picMkLst>
            <pc:docMk/>
            <pc:sldMk cId="148713233" sldId="934"/>
            <ac:picMk id="3" creationId="{2ADEBF24-72C2-B510-EA3A-A460E4881163}"/>
          </ac:picMkLst>
        </pc:picChg>
        <pc:picChg chg="add del mod">
          <ac:chgData name="Abdel Monim Shaltoni" userId="d2c14fe0-5d96-499c-aec3-aa354778e097" providerId="ADAL" clId="{EB1FF950-AEFF-4086-9CA2-7C5223A35C33}" dt="2023-03-13T14:24:14.285" v="59" actId="478"/>
          <ac:picMkLst>
            <pc:docMk/>
            <pc:sldMk cId="148713233" sldId="934"/>
            <ac:picMk id="4" creationId="{A56339C4-5EAB-4C72-D074-D6815F50EAFC}"/>
          </ac:picMkLst>
        </pc:picChg>
        <pc:picChg chg="add del mod">
          <ac:chgData name="Abdel Monim Shaltoni" userId="d2c14fe0-5d96-499c-aec3-aa354778e097" providerId="ADAL" clId="{EB1FF950-AEFF-4086-9CA2-7C5223A35C33}" dt="2023-03-13T14:30:58.162" v="92" actId="21"/>
          <ac:picMkLst>
            <pc:docMk/>
            <pc:sldMk cId="148713233" sldId="934"/>
            <ac:picMk id="5" creationId="{012AA061-20B1-7432-41E2-BC55EA56159B}"/>
          </ac:picMkLst>
        </pc:picChg>
        <pc:picChg chg="add mod">
          <ac:chgData name="Abdel Monim Shaltoni" userId="d2c14fe0-5d96-499c-aec3-aa354778e097" providerId="ADAL" clId="{EB1FF950-AEFF-4086-9CA2-7C5223A35C33}" dt="2023-03-13T14:30:55.613" v="91" actId="1076"/>
          <ac:picMkLst>
            <pc:docMk/>
            <pc:sldMk cId="148713233" sldId="934"/>
            <ac:picMk id="6" creationId="{86259159-A838-5448-77AC-218DF4699A3A}"/>
          </ac:picMkLst>
        </pc:picChg>
        <pc:picChg chg="add mod">
          <ac:chgData name="Abdel Monim Shaltoni" userId="d2c14fe0-5d96-499c-aec3-aa354778e097" providerId="ADAL" clId="{EB1FF950-AEFF-4086-9CA2-7C5223A35C33}" dt="2023-03-13T14:31:17.950" v="111" actId="1076"/>
          <ac:picMkLst>
            <pc:docMk/>
            <pc:sldMk cId="148713233" sldId="934"/>
            <ac:picMk id="7" creationId="{E30404A6-EBFB-8CE4-046D-47894EC1A79B}"/>
          </ac:picMkLst>
        </pc:picChg>
      </pc:sldChg>
      <pc:sldChg chg="addSp modSp new mod ord">
        <pc:chgData name="Abdel Monim Shaltoni" userId="d2c14fe0-5d96-499c-aec3-aa354778e097" providerId="ADAL" clId="{EB1FF950-AEFF-4086-9CA2-7C5223A35C33}" dt="2023-03-13T14:31:25.050" v="118" actId="6549"/>
        <pc:sldMkLst>
          <pc:docMk/>
          <pc:sldMk cId="2137511951" sldId="935"/>
        </pc:sldMkLst>
        <pc:spChg chg="mod">
          <ac:chgData name="Abdel Monim Shaltoni" userId="d2c14fe0-5d96-499c-aec3-aa354778e097" providerId="ADAL" clId="{EB1FF950-AEFF-4086-9CA2-7C5223A35C33}" dt="2023-03-13T14:31:25.050" v="118" actId="6549"/>
          <ac:spMkLst>
            <pc:docMk/>
            <pc:sldMk cId="2137511951" sldId="935"/>
            <ac:spMk id="2" creationId="{1BEE6E06-BDF8-1443-4433-2EAF203BB128}"/>
          </ac:spMkLst>
        </pc:spChg>
        <pc:picChg chg="add mod modCrop">
          <ac:chgData name="Abdel Monim Shaltoni" userId="d2c14fe0-5d96-499c-aec3-aa354778e097" providerId="ADAL" clId="{EB1FF950-AEFF-4086-9CA2-7C5223A35C33}" dt="2023-03-13T14:31:15.041" v="110" actId="1076"/>
          <ac:picMkLst>
            <pc:docMk/>
            <pc:sldMk cId="2137511951" sldId="935"/>
            <ac:picMk id="3" creationId="{3BA8E9DB-2774-9BEA-6D78-F056334B749E}"/>
          </ac:picMkLst>
        </pc:picChg>
      </pc:sldChg>
      <pc:sldChg chg="addSp delSp modSp new mod ord modNotesTx">
        <pc:chgData name="Abdel Monim Shaltoni" userId="d2c14fe0-5d96-499c-aec3-aa354778e097" providerId="ADAL" clId="{EB1FF950-AEFF-4086-9CA2-7C5223A35C33}" dt="2023-03-14T06:40:26.857" v="676" actId="21"/>
        <pc:sldMkLst>
          <pc:docMk/>
          <pc:sldMk cId="1021707906" sldId="936"/>
        </pc:sldMkLst>
        <pc:spChg chg="mod">
          <ac:chgData name="Abdel Monim Shaltoni" userId="d2c14fe0-5d96-499c-aec3-aa354778e097" providerId="ADAL" clId="{EB1FF950-AEFF-4086-9CA2-7C5223A35C33}" dt="2023-03-14T06:37:35.697" v="635" actId="20577"/>
          <ac:spMkLst>
            <pc:docMk/>
            <pc:sldMk cId="1021707906" sldId="936"/>
            <ac:spMk id="2" creationId="{9285114F-1380-8483-1721-01D8E6B41FF1}"/>
          </ac:spMkLst>
        </pc:spChg>
        <pc:spChg chg="add del">
          <ac:chgData name="Abdel Monim Shaltoni" userId="d2c14fe0-5d96-499c-aec3-aa354778e097" providerId="ADAL" clId="{EB1FF950-AEFF-4086-9CA2-7C5223A35C33}" dt="2023-03-14T06:35:31.018" v="580" actId="478"/>
          <ac:spMkLst>
            <pc:docMk/>
            <pc:sldMk cId="1021707906" sldId="936"/>
            <ac:spMk id="4" creationId="{ADB8BF89-84E8-B95A-79D1-F3DE2315772D}"/>
          </ac:spMkLst>
        </pc:spChg>
        <pc:picChg chg="add del mod">
          <ac:chgData name="Abdel Monim Shaltoni" userId="d2c14fe0-5d96-499c-aec3-aa354778e097" providerId="ADAL" clId="{EB1FF950-AEFF-4086-9CA2-7C5223A35C33}" dt="2023-03-14T06:36:30.291" v="589" actId="478"/>
          <ac:picMkLst>
            <pc:docMk/>
            <pc:sldMk cId="1021707906" sldId="936"/>
            <ac:picMk id="6" creationId="{4CC236D8-68D9-7801-9980-A8D6FE41EDB4}"/>
          </ac:picMkLst>
        </pc:picChg>
        <pc:picChg chg="add mod modCrop">
          <ac:chgData name="Abdel Monim Shaltoni" userId="d2c14fe0-5d96-499c-aec3-aa354778e097" providerId="ADAL" clId="{EB1FF950-AEFF-4086-9CA2-7C5223A35C33}" dt="2023-03-14T06:39:43.594" v="669" actId="1076"/>
          <ac:picMkLst>
            <pc:docMk/>
            <pc:sldMk cId="1021707906" sldId="936"/>
            <ac:picMk id="8" creationId="{937ACFB1-3989-8C16-082F-5330F9C9626C}"/>
          </ac:picMkLst>
        </pc:picChg>
        <pc:picChg chg="add del mod modCrop">
          <ac:chgData name="Abdel Monim Shaltoni" userId="d2c14fe0-5d96-499c-aec3-aa354778e097" providerId="ADAL" clId="{EB1FF950-AEFF-4086-9CA2-7C5223A35C33}" dt="2023-03-14T06:40:06.165" v="674" actId="478"/>
          <ac:picMkLst>
            <pc:docMk/>
            <pc:sldMk cId="1021707906" sldId="936"/>
            <ac:picMk id="9" creationId="{3105E064-C9A9-3A92-048A-E2B47DBBFE39}"/>
          </ac:picMkLst>
        </pc:picChg>
        <pc:picChg chg="add del">
          <ac:chgData name="Abdel Monim Shaltoni" userId="d2c14fe0-5d96-499c-aec3-aa354778e097" providerId="ADAL" clId="{EB1FF950-AEFF-4086-9CA2-7C5223A35C33}" dt="2023-03-14T06:40:26.857" v="676" actId="21"/>
          <ac:picMkLst>
            <pc:docMk/>
            <pc:sldMk cId="1021707906" sldId="936"/>
            <ac:picMk id="10" creationId="{7386C6D0-98F5-A6F7-4C4E-1127B2210301}"/>
          </ac:picMkLst>
        </pc:picChg>
      </pc:sldChg>
      <pc:sldChg chg="addSp delSp modSp new del mod">
        <pc:chgData name="Abdel Monim Shaltoni" userId="d2c14fe0-5d96-499c-aec3-aa354778e097" providerId="ADAL" clId="{EB1FF950-AEFF-4086-9CA2-7C5223A35C33}" dt="2023-03-14T06:41:26.158" v="692" actId="47"/>
        <pc:sldMkLst>
          <pc:docMk/>
          <pc:sldMk cId="58400785" sldId="937"/>
        </pc:sldMkLst>
        <pc:spChg chg="del">
          <ac:chgData name="Abdel Monim Shaltoni" userId="d2c14fe0-5d96-499c-aec3-aa354778e097" providerId="ADAL" clId="{EB1FF950-AEFF-4086-9CA2-7C5223A35C33}" dt="2023-03-14T06:40:59.346" v="680" actId="478"/>
          <ac:spMkLst>
            <pc:docMk/>
            <pc:sldMk cId="58400785" sldId="937"/>
            <ac:spMk id="3" creationId="{584ACB8D-F2E3-18C0-1177-859BC16406BA}"/>
          </ac:spMkLst>
        </pc:spChg>
        <pc:spChg chg="del">
          <ac:chgData name="Abdel Monim Shaltoni" userId="d2c14fe0-5d96-499c-aec3-aa354778e097" providerId="ADAL" clId="{EB1FF950-AEFF-4086-9CA2-7C5223A35C33}" dt="2023-03-14T06:41:00.336" v="681" actId="478"/>
          <ac:spMkLst>
            <pc:docMk/>
            <pc:sldMk cId="58400785" sldId="937"/>
            <ac:spMk id="4" creationId="{E98F719E-EC0E-EEFA-2098-F7601F2B652C}"/>
          </ac:spMkLst>
        </pc:spChg>
        <pc:picChg chg="add del mod modCrop">
          <ac:chgData name="Abdel Monim Shaltoni" userId="d2c14fe0-5d96-499c-aec3-aa354778e097" providerId="ADAL" clId="{EB1FF950-AEFF-4086-9CA2-7C5223A35C33}" dt="2023-03-14T06:41:25.291" v="691" actId="21"/>
          <ac:picMkLst>
            <pc:docMk/>
            <pc:sldMk cId="58400785" sldId="937"/>
            <ac:picMk id="5" creationId="{04DAF99A-4867-A3B7-D83F-C1E31EA7CAF7}"/>
          </ac:picMkLst>
        </pc:picChg>
      </pc:sldChg>
      <pc:sldChg chg="addSp modSp new mod ord">
        <pc:chgData name="Abdel Monim Shaltoni" userId="d2c14fe0-5d96-499c-aec3-aa354778e097" providerId="ADAL" clId="{EB1FF950-AEFF-4086-9CA2-7C5223A35C33}" dt="2023-03-14T06:41:42.764" v="701" actId="732"/>
        <pc:sldMkLst>
          <pc:docMk/>
          <pc:sldMk cId="3285309178" sldId="937"/>
        </pc:sldMkLst>
        <pc:picChg chg="add mod modCrop">
          <ac:chgData name="Abdel Monim Shaltoni" userId="d2c14fe0-5d96-499c-aec3-aa354778e097" providerId="ADAL" clId="{EB1FF950-AEFF-4086-9CA2-7C5223A35C33}" dt="2023-03-14T06:41:42.764" v="701" actId="732"/>
          <ac:picMkLst>
            <pc:docMk/>
            <pc:sldMk cId="3285309178" sldId="937"/>
            <ac:picMk id="3" creationId="{4B742BE9-734E-66F3-B990-6C297A41FDA3}"/>
          </ac:picMkLst>
        </pc:picChg>
      </pc:sldChg>
      <pc:sldChg chg="new del">
        <pc:chgData name="Abdel Monim Shaltoni" userId="d2c14fe0-5d96-499c-aec3-aa354778e097" providerId="ADAL" clId="{EB1FF950-AEFF-4086-9CA2-7C5223A35C33}" dt="2023-03-14T06:38:15.639" v="658" actId="47"/>
        <pc:sldMkLst>
          <pc:docMk/>
          <pc:sldMk cId="4266254437" sldId="937"/>
        </pc:sldMkLst>
      </pc:sldChg>
      <pc:sldChg chg="addSp modSp new mod">
        <pc:chgData name="Abdel Monim Shaltoni" userId="d2c14fe0-5d96-499c-aec3-aa354778e097" providerId="ADAL" clId="{EB1FF950-AEFF-4086-9CA2-7C5223A35C33}" dt="2023-03-14T06:44:02.726" v="799" actId="6549"/>
        <pc:sldMkLst>
          <pc:docMk/>
          <pc:sldMk cId="167607114" sldId="938"/>
        </pc:sldMkLst>
        <pc:spChg chg="mod">
          <ac:chgData name="Abdel Monim Shaltoni" userId="d2c14fe0-5d96-499c-aec3-aa354778e097" providerId="ADAL" clId="{EB1FF950-AEFF-4086-9CA2-7C5223A35C33}" dt="2023-03-14T06:43:47.846" v="786"/>
          <ac:spMkLst>
            <pc:docMk/>
            <pc:sldMk cId="167607114" sldId="938"/>
            <ac:spMk id="2" creationId="{F99C0852-739C-DEF4-83CE-D7C779F83C08}"/>
          </ac:spMkLst>
        </pc:spChg>
        <pc:spChg chg="add mod">
          <ac:chgData name="Abdel Monim Shaltoni" userId="d2c14fe0-5d96-499c-aec3-aa354778e097" providerId="ADAL" clId="{EB1FF950-AEFF-4086-9CA2-7C5223A35C33}" dt="2023-03-14T06:44:02.726" v="799" actId="6549"/>
          <ac:spMkLst>
            <pc:docMk/>
            <pc:sldMk cId="167607114" sldId="938"/>
            <ac:spMk id="4" creationId="{72F6071E-C7A4-8913-A921-BCD4A010B3EB}"/>
          </ac:spMkLst>
        </pc:spChg>
      </pc:sldChg>
      <pc:sldChg chg="addSp delSp modSp new mod modClrScheme chgLayout modNotesTx">
        <pc:chgData name="Abdel Monim Shaltoni" userId="d2c14fe0-5d96-499c-aec3-aa354778e097" providerId="ADAL" clId="{EB1FF950-AEFF-4086-9CA2-7C5223A35C33}" dt="2023-03-15T14:21:17.453" v="1053"/>
        <pc:sldMkLst>
          <pc:docMk/>
          <pc:sldMk cId="3366457949" sldId="939"/>
        </pc:sldMkLst>
        <pc:spChg chg="mod ord">
          <ac:chgData name="Abdel Monim Shaltoni" userId="d2c14fe0-5d96-499c-aec3-aa354778e097" providerId="ADAL" clId="{EB1FF950-AEFF-4086-9CA2-7C5223A35C33}" dt="2023-03-14T06:55:12.283" v="1022" actId="1076"/>
          <ac:spMkLst>
            <pc:docMk/>
            <pc:sldMk cId="3366457949" sldId="939"/>
            <ac:spMk id="2" creationId="{5F994740-0A67-EFB4-16FB-88BBC93B9C96}"/>
          </ac:spMkLst>
        </pc:spChg>
        <pc:spChg chg="del mod">
          <ac:chgData name="Abdel Monim Shaltoni" userId="d2c14fe0-5d96-499c-aec3-aa354778e097" providerId="ADAL" clId="{EB1FF950-AEFF-4086-9CA2-7C5223A35C33}" dt="2023-03-14T06:46:55.618" v="829" actId="478"/>
          <ac:spMkLst>
            <pc:docMk/>
            <pc:sldMk cId="3366457949" sldId="939"/>
            <ac:spMk id="3" creationId="{48B2B41E-EAA6-65AA-9CE6-5835F8E4FFF4}"/>
          </ac:spMkLst>
        </pc:spChg>
        <pc:spChg chg="add mod">
          <ac:chgData name="Abdel Monim Shaltoni" userId="d2c14fe0-5d96-499c-aec3-aa354778e097" providerId="ADAL" clId="{EB1FF950-AEFF-4086-9CA2-7C5223A35C33}" dt="2023-03-14T06:54:49.328" v="1016" actId="14100"/>
          <ac:spMkLst>
            <pc:docMk/>
            <pc:sldMk cId="3366457949" sldId="939"/>
            <ac:spMk id="6" creationId="{8F743C25-4323-2738-28EC-4F3D3F399741}"/>
          </ac:spMkLst>
        </pc:spChg>
        <pc:spChg chg="add del mod ord">
          <ac:chgData name="Abdel Monim Shaltoni" userId="d2c14fe0-5d96-499c-aec3-aa354778e097" providerId="ADAL" clId="{EB1FF950-AEFF-4086-9CA2-7C5223A35C33}" dt="2023-03-14T06:54:27.311" v="999" actId="478"/>
          <ac:spMkLst>
            <pc:docMk/>
            <pc:sldMk cId="3366457949" sldId="939"/>
            <ac:spMk id="8" creationId="{A5AEA140-3115-8592-11DC-CF3116AE6DC8}"/>
          </ac:spMkLst>
        </pc:spChg>
        <pc:picChg chg="add del mod">
          <ac:chgData name="Abdel Monim Shaltoni" userId="d2c14fe0-5d96-499c-aec3-aa354778e097" providerId="ADAL" clId="{EB1FF950-AEFF-4086-9CA2-7C5223A35C33}" dt="2023-03-14T06:51:39.728" v="844" actId="478"/>
          <ac:picMkLst>
            <pc:docMk/>
            <pc:sldMk cId="3366457949" sldId="939"/>
            <ac:picMk id="4" creationId="{AC9791B8-983F-21D8-5BF2-80E263F98783}"/>
          </ac:picMkLst>
        </pc:picChg>
        <pc:picChg chg="add mod">
          <ac:chgData name="Abdel Monim Shaltoni" userId="d2c14fe0-5d96-499c-aec3-aa354778e097" providerId="ADAL" clId="{EB1FF950-AEFF-4086-9CA2-7C5223A35C33}" dt="2023-03-14T06:55:25.692" v="1027" actId="14100"/>
          <ac:picMkLst>
            <pc:docMk/>
            <pc:sldMk cId="3366457949" sldId="939"/>
            <ac:picMk id="7" creationId="{7C662D75-4E3A-CDD5-E590-003BB67DC8B0}"/>
          </ac:picMkLst>
        </pc:picChg>
      </pc:sldChg>
      <pc:sldChg chg="addSp delSp modSp new mod modNotesTx">
        <pc:chgData name="Abdel Monim Shaltoni" userId="d2c14fe0-5d96-499c-aec3-aa354778e097" providerId="ADAL" clId="{EB1FF950-AEFF-4086-9CA2-7C5223A35C33}" dt="2023-03-19T06:34:47.622" v="1295" actId="20577"/>
        <pc:sldMkLst>
          <pc:docMk/>
          <pc:sldMk cId="3877511777" sldId="940"/>
        </pc:sldMkLst>
        <pc:spChg chg="del">
          <ac:chgData name="Abdel Monim Shaltoni" userId="d2c14fe0-5d96-499c-aec3-aa354778e097" providerId="ADAL" clId="{EB1FF950-AEFF-4086-9CA2-7C5223A35C33}" dt="2023-03-19T06:21:24.895" v="1211" actId="478"/>
          <ac:spMkLst>
            <pc:docMk/>
            <pc:sldMk cId="3877511777" sldId="940"/>
            <ac:spMk id="2" creationId="{0F28CEA3-6F23-1823-4D11-3EA41791C973}"/>
          </ac:spMkLst>
        </pc:spChg>
        <pc:spChg chg="del">
          <ac:chgData name="Abdel Monim Shaltoni" userId="d2c14fe0-5d96-499c-aec3-aa354778e097" providerId="ADAL" clId="{EB1FF950-AEFF-4086-9CA2-7C5223A35C33}" dt="2023-03-19T06:21:23.575" v="1210" actId="478"/>
          <ac:spMkLst>
            <pc:docMk/>
            <pc:sldMk cId="3877511777" sldId="940"/>
            <ac:spMk id="3" creationId="{2F857ABA-459A-816A-004B-3C243983B8EC}"/>
          </ac:spMkLst>
        </pc:spChg>
        <pc:picChg chg="add del mod">
          <ac:chgData name="Abdel Monim Shaltoni" userId="d2c14fe0-5d96-499c-aec3-aa354778e097" providerId="ADAL" clId="{EB1FF950-AEFF-4086-9CA2-7C5223A35C33}" dt="2023-03-19T06:30:44.655" v="1247" actId="478"/>
          <ac:picMkLst>
            <pc:docMk/>
            <pc:sldMk cId="3877511777" sldId="940"/>
            <ac:picMk id="4" creationId="{F65D4E52-3D38-05BF-DC3D-B6028C46E0E2}"/>
          </ac:picMkLst>
        </pc:picChg>
        <pc:picChg chg="add mod">
          <ac:chgData name="Abdel Monim Shaltoni" userId="d2c14fe0-5d96-499c-aec3-aa354778e097" providerId="ADAL" clId="{EB1FF950-AEFF-4086-9CA2-7C5223A35C33}" dt="2023-03-19T06:34:27.411" v="1255" actId="14100"/>
          <ac:picMkLst>
            <pc:docMk/>
            <pc:sldMk cId="3877511777" sldId="940"/>
            <ac:picMk id="5" creationId="{622AC4E5-F773-FE14-2CC9-529D3F387001}"/>
          </ac:picMkLst>
        </pc:picChg>
        <pc:picChg chg="add mod">
          <ac:chgData name="Abdel Monim Shaltoni" userId="d2c14fe0-5d96-499c-aec3-aa354778e097" providerId="ADAL" clId="{EB1FF950-AEFF-4086-9CA2-7C5223A35C33}" dt="2023-03-19T06:23:02.940" v="1221" actId="14100"/>
          <ac:picMkLst>
            <pc:docMk/>
            <pc:sldMk cId="3877511777" sldId="940"/>
            <ac:picMk id="6" creationId="{C083AE76-EAD1-8D7D-B724-6B834F9F5FCD}"/>
          </ac:picMkLst>
        </pc:picChg>
        <pc:picChg chg="add mod">
          <ac:chgData name="Abdel Monim Shaltoni" userId="d2c14fe0-5d96-499c-aec3-aa354778e097" providerId="ADAL" clId="{EB1FF950-AEFF-4086-9CA2-7C5223A35C33}" dt="2023-03-19T06:30:58.486" v="1254" actId="1076"/>
          <ac:picMkLst>
            <pc:docMk/>
            <pc:sldMk cId="3877511777" sldId="940"/>
            <ac:picMk id="7" creationId="{330D8F54-89C9-D7A7-E39F-DBBF0E8DFF38}"/>
          </ac:picMkLst>
        </pc:picChg>
      </pc:sldChg>
    </pc:docChg>
  </pc:docChgLst>
  <pc:docChgLst>
    <pc:chgData name="Abdel Monim Shaltoni" userId="d2c14fe0-5d96-499c-aec3-aa354778e097" providerId="ADAL" clId="{03A89EC8-7F7A-4447-A633-9AD8E9B7FF03}"/>
    <pc:docChg chg="modSld">
      <pc:chgData name="Abdel Monim Shaltoni" userId="d2c14fe0-5d96-499c-aec3-aa354778e097" providerId="ADAL" clId="{03A89EC8-7F7A-4447-A633-9AD8E9B7FF03}" dt="2024-02-25T14:12:59.939" v="1" actId="14100"/>
      <pc:docMkLst>
        <pc:docMk/>
      </pc:docMkLst>
      <pc:sldChg chg="modSp mod">
        <pc:chgData name="Abdel Monim Shaltoni" userId="d2c14fe0-5d96-499c-aec3-aa354778e097" providerId="ADAL" clId="{03A89EC8-7F7A-4447-A633-9AD8E9B7FF03}" dt="2024-02-25T14:12:59.939" v="1" actId="14100"/>
        <pc:sldMkLst>
          <pc:docMk/>
          <pc:sldMk cId="1459097870" sldId="932"/>
        </pc:sldMkLst>
        <pc:picChg chg="mod">
          <ac:chgData name="Abdel Monim Shaltoni" userId="d2c14fe0-5d96-499c-aec3-aa354778e097" providerId="ADAL" clId="{03A89EC8-7F7A-4447-A633-9AD8E9B7FF03}" dt="2024-02-25T14:12:59.939" v="1" actId="14100"/>
          <ac:picMkLst>
            <pc:docMk/>
            <pc:sldMk cId="1459097870" sldId="932"/>
            <ac:picMk id="3" creationId="{80A95C21-A162-8C90-5CBE-AEECE3EEFBB3}"/>
          </ac:picMkLst>
        </pc:picChg>
      </pc:sldChg>
    </pc:docChg>
  </pc:docChgLst>
  <pc:docChgLst>
    <pc:chgData name="Abdel Monim Shaltoni" userId="d2c14fe0-5d96-499c-aec3-aa354778e097" providerId="ADAL" clId="{17012535-ACC9-4AD1-9FEB-B340C6D7B749}"/>
    <pc:docChg chg="custSel delSld modSld">
      <pc:chgData name="Abdel Monim Shaltoni" userId="d2c14fe0-5d96-499c-aec3-aa354778e097" providerId="ADAL" clId="{17012535-ACC9-4AD1-9FEB-B340C6D7B749}" dt="2022-03-24T11:28:13.817" v="37" actId="47"/>
      <pc:docMkLst>
        <pc:docMk/>
      </pc:docMkLst>
      <pc:sldChg chg="modSp mod">
        <pc:chgData name="Abdel Monim Shaltoni" userId="d2c14fe0-5d96-499c-aec3-aa354778e097" providerId="ADAL" clId="{17012535-ACC9-4AD1-9FEB-B340C6D7B749}" dt="2022-03-24T11:26:43.983" v="35" actId="1076"/>
        <pc:sldMkLst>
          <pc:docMk/>
          <pc:sldMk cId="0" sldId="881"/>
        </pc:sldMkLst>
        <pc:spChg chg="mod">
          <ac:chgData name="Abdel Monim Shaltoni" userId="d2c14fe0-5d96-499c-aec3-aa354778e097" providerId="ADAL" clId="{17012535-ACC9-4AD1-9FEB-B340C6D7B749}" dt="2022-03-24T11:26:43.983" v="35" actId="1076"/>
          <ac:spMkLst>
            <pc:docMk/>
            <pc:sldMk cId="0" sldId="881"/>
            <ac:spMk id="4" creationId="{00000000-0000-0000-0000-000000000000}"/>
          </ac:spMkLst>
        </pc:spChg>
        <pc:spChg chg="mod">
          <ac:chgData name="Abdel Monim Shaltoni" userId="d2c14fe0-5d96-499c-aec3-aa354778e097" providerId="ADAL" clId="{17012535-ACC9-4AD1-9FEB-B340C6D7B749}" dt="2022-03-24T11:26:40.211" v="34" actId="1076"/>
          <ac:spMkLst>
            <pc:docMk/>
            <pc:sldMk cId="0" sldId="881"/>
            <ac:spMk id="11267" creationId="{00000000-0000-0000-0000-000000000000}"/>
          </ac:spMkLst>
        </pc:spChg>
      </pc:sldChg>
      <pc:sldChg chg="delSp del mod">
        <pc:chgData name="Abdel Monim Shaltoni" userId="d2c14fe0-5d96-499c-aec3-aa354778e097" providerId="ADAL" clId="{17012535-ACC9-4AD1-9FEB-B340C6D7B749}" dt="2022-03-24T11:26:57.101" v="36" actId="47"/>
        <pc:sldMkLst>
          <pc:docMk/>
          <pc:sldMk cId="0" sldId="887"/>
        </pc:sldMkLst>
        <pc:spChg chg="del">
          <ac:chgData name="Abdel Monim Shaltoni" userId="d2c14fe0-5d96-499c-aec3-aa354778e097" providerId="ADAL" clId="{17012535-ACC9-4AD1-9FEB-B340C6D7B749}" dt="2022-03-24T11:24:59.405" v="2" actId="478"/>
          <ac:spMkLst>
            <pc:docMk/>
            <pc:sldMk cId="0" sldId="887"/>
            <ac:spMk id="6" creationId="{00000000-0000-0000-0000-000000000000}"/>
          </ac:spMkLst>
        </pc:spChg>
        <pc:picChg chg="del">
          <ac:chgData name="Abdel Monim Shaltoni" userId="d2c14fe0-5d96-499c-aec3-aa354778e097" providerId="ADAL" clId="{17012535-ACC9-4AD1-9FEB-B340C6D7B749}" dt="2022-03-24T11:24:56.798" v="1" actId="478"/>
          <ac:picMkLst>
            <pc:docMk/>
            <pc:sldMk cId="0" sldId="887"/>
            <ac:picMk id="5" creationId="{00000000-0000-0000-0000-000000000000}"/>
          </ac:picMkLst>
        </pc:picChg>
      </pc:sldChg>
      <pc:sldChg chg="del">
        <pc:chgData name="Abdel Monim Shaltoni" userId="d2c14fe0-5d96-499c-aec3-aa354778e097" providerId="ADAL" clId="{17012535-ACC9-4AD1-9FEB-B340C6D7B749}" dt="2022-03-24T11:25:25.112" v="3" actId="47"/>
        <pc:sldMkLst>
          <pc:docMk/>
          <pc:sldMk cId="145261927" sldId="904"/>
        </pc:sldMkLst>
      </pc:sldChg>
      <pc:sldChg chg="del">
        <pc:chgData name="Abdel Monim Shaltoni" userId="d2c14fe0-5d96-499c-aec3-aa354778e097" providerId="ADAL" clId="{17012535-ACC9-4AD1-9FEB-B340C6D7B749}" dt="2022-03-24T07:30:12.255" v="0" actId="47"/>
        <pc:sldMkLst>
          <pc:docMk/>
          <pc:sldMk cId="3996861439" sldId="921"/>
        </pc:sldMkLst>
      </pc:sldChg>
      <pc:sldChg chg="del">
        <pc:chgData name="Abdel Monim Shaltoni" userId="d2c14fe0-5d96-499c-aec3-aa354778e097" providerId="ADAL" clId="{17012535-ACC9-4AD1-9FEB-B340C6D7B749}" dt="2022-03-24T11:28:13.817" v="37" actId="47"/>
        <pc:sldMkLst>
          <pc:docMk/>
          <pc:sldMk cId="196646971" sldId="9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A54ADA-068E-4D20-B9D5-C6F7326A8281}" type="datetimeFigureOut">
              <a:rPr lang="en-US" smtClean="0"/>
              <a:pPr/>
              <a:t>2/25/2024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2843BE-DA94-4268-BA52-C21D9A15D67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66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901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66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Tahoma" pitchFamily="34" charset="0"/>
              </a:defRPr>
            </a:lvl1pPr>
          </a:lstStyle>
          <a:p>
            <a:pPr>
              <a:defRPr/>
            </a:pPr>
            <a:fld id="{5DDD003B-E762-4B75-99D8-964E9FE34BB6}" type="slidenum">
              <a:rPr lang="ar-SA"/>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marketing-dictionary.org/l/licensing/" TargetMode="External"/><Relationship Id="rId3" Type="http://schemas.openxmlformats.org/officeDocument/2006/relationships/hyperlink" Target="https://marketing-dictionary.org/m/marketing-communications/" TargetMode="External"/><Relationship Id="rId7" Type="http://schemas.openxmlformats.org/officeDocument/2006/relationships/hyperlink" Target="https://marketing-dictionary.org/p/premiu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marketing-dictionary.org/s/sweepstakes/" TargetMode="External"/><Relationship Id="rId5" Type="http://schemas.openxmlformats.org/officeDocument/2006/relationships/hyperlink" Target="https://marketing-dictionary.org/c/coupon" TargetMode="External"/><Relationship Id="rId4" Type="http://schemas.openxmlformats.org/officeDocument/2006/relationships/hyperlink" Target="https://marketing-dictionary.org/b/brand-loyalty/"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orbes.com/sites/steveolenski/2018/06/15/the-cmos-guide-to-using-humor-in-marketing/?sh=b889ac62bf73"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0" i="0" dirty="0">
                <a:solidFill>
                  <a:srgbClr val="555555"/>
                </a:solidFill>
                <a:effectLst/>
                <a:latin typeface="Geneva"/>
              </a:rPr>
              <a:t>The classical view</a:t>
            </a:r>
          </a:p>
          <a:p>
            <a:pPr eaLnBrk="1" hangingPunct="1"/>
            <a:endParaRPr lang="en-US" b="0" i="0" dirty="0">
              <a:solidFill>
                <a:srgbClr val="555555"/>
              </a:solidFill>
              <a:effectLst/>
              <a:latin typeface="Geneva"/>
            </a:endParaRPr>
          </a:p>
          <a:p>
            <a:pPr eaLnBrk="1" hangingPunct="1"/>
            <a:r>
              <a:rPr lang="en-US" b="0" i="0" dirty="0">
                <a:solidFill>
                  <a:srgbClr val="555555"/>
                </a:solidFill>
                <a:effectLst/>
                <a:latin typeface="Geneva"/>
              </a:rPr>
              <a:t> In marketing, </a:t>
            </a:r>
            <a:r>
              <a:rPr lang="en-US" b="1" i="0" dirty="0">
                <a:solidFill>
                  <a:srgbClr val="555555"/>
                </a:solidFill>
                <a:effectLst/>
                <a:latin typeface="Geneva"/>
              </a:rPr>
              <a:t>promotion</a:t>
            </a:r>
            <a:r>
              <a:rPr lang="en-US" b="0" i="0" dirty="0">
                <a:solidFill>
                  <a:srgbClr val="555555"/>
                </a:solidFill>
                <a:effectLst/>
                <a:latin typeface="Geneva"/>
              </a:rPr>
              <a:t> refers to any type of </a:t>
            </a:r>
            <a:r>
              <a:rPr lang="en-US" b="0" i="0" u="sng" dirty="0">
                <a:solidFill>
                  <a:srgbClr val="2E6AE0"/>
                </a:solidFill>
                <a:effectLst/>
                <a:latin typeface="Geneva"/>
                <a:hlinkClick r:id="rId3"/>
              </a:rPr>
              <a:t>marketing communication</a:t>
            </a:r>
            <a:r>
              <a:rPr lang="en-US" b="0" i="0" dirty="0">
                <a:solidFill>
                  <a:srgbClr val="555555"/>
                </a:solidFill>
                <a:effectLst/>
                <a:latin typeface="Geneva"/>
              </a:rPr>
              <a:t> used to inform target audiences of the relative merits of a good, service, brand or issue, most of the time persuasive in nature. The aim of promotion is to increase awareness, create interest, generate sales or create </a:t>
            </a:r>
            <a:r>
              <a:rPr lang="en-US" b="0" i="0" u="sng" dirty="0">
                <a:solidFill>
                  <a:srgbClr val="2E6AE0"/>
                </a:solidFill>
                <a:effectLst/>
                <a:latin typeface="Geneva"/>
                <a:hlinkClick r:id="rId4"/>
              </a:rPr>
              <a:t>brand loyalty</a:t>
            </a:r>
            <a:r>
              <a:rPr lang="en-US" b="0" i="0" dirty="0">
                <a:solidFill>
                  <a:srgbClr val="555555"/>
                </a:solidFill>
                <a:effectLst/>
                <a:latin typeface="Geneva"/>
              </a:rPr>
              <a:t>. </a:t>
            </a:r>
          </a:p>
          <a:p>
            <a:pPr eaLnBrk="1" hangingPunct="1"/>
            <a:endParaRPr lang="en-US" sz="1200" b="0" i="0" dirty="0">
              <a:solidFill>
                <a:srgbClr val="555555"/>
              </a:solidFill>
              <a:effectLst/>
              <a:latin typeface="Geneva"/>
            </a:endParaRPr>
          </a:p>
          <a:p>
            <a:pPr eaLnBrk="1" hangingPunct="1"/>
            <a:r>
              <a:rPr lang="en-US" b="0" i="0" dirty="0">
                <a:solidFill>
                  <a:srgbClr val="555555"/>
                </a:solidFill>
                <a:effectLst/>
                <a:latin typeface="Geneva"/>
              </a:rPr>
              <a:t>According to the Association of National Advertisers (ANA), </a:t>
            </a:r>
            <a:r>
              <a:rPr lang="en-US" b="1" i="0" dirty="0">
                <a:solidFill>
                  <a:srgbClr val="555555"/>
                </a:solidFill>
                <a:effectLst/>
                <a:latin typeface="Geneva"/>
              </a:rPr>
              <a:t>promotion marketing</a:t>
            </a:r>
            <a:r>
              <a:rPr lang="en-US" b="0" i="0" dirty="0">
                <a:solidFill>
                  <a:srgbClr val="555555"/>
                </a:solidFill>
                <a:effectLst/>
                <a:latin typeface="Geneva"/>
              </a:rPr>
              <a:t> includes tactics that encourage short-term purchase, influence trial and quantity of purchase, and are very measurable in volume, share and profit. Examples include </a:t>
            </a:r>
            <a:r>
              <a:rPr lang="en-US" b="0" i="0" u="sng" dirty="0">
                <a:solidFill>
                  <a:srgbClr val="2E6AE0"/>
                </a:solidFill>
                <a:effectLst/>
                <a:latin typeface="Geneva"/>
                <a:hlinkClick r:id="rId5"/>
              </a:rPr>
              <a:t>coupons</a:t>
            </a:r>
            <a:r>
              <a:rPr lang="en-US" b="0" i="0" dirty="0">
                <a:solidFill>
                  <a:srgbClr val="555555"/>
                </a:solidFill>
                <a:effectLst/>
                <a:latin typeface="Geneva"/>
              </a:rPr>
              <a:t>, </a:t>
            </a:r>
            <a:r>
              <a:rPr lang="en-US" b="0" i="0" u="sng" dirty="0">
                <a:solidFill>
                  <a:srgbClr val="2E6AE0"/>
                </a:solidFill>
                <a:effectLst/>
                <a:latin typeface="Geneva"/>
                <a:hlinkClick r:id="rId6"/>
              </a:rPr>
              <a:t>sweepstakes</a:t>
            </a:r>
            <a:r>
              <a:rPr lang="en-US" b="0" i="0" dirty="0">
                <a:solidFill>
                  <a:srgbClr val="555555"/>
                </a:solidFill>
                <a:effectLst/>
                <a:latin typeface="Geneva"/>
              </a:rPr>
              <a:t>, rebates, </a:t>
            </a:r>
            <a:r>
              <a:rPr lang="en-US" b="0" i="0" u="sng" dirty="0">
                <a:solidFill>
                  <a:srgbClr val="2E6AE0"/>
                </a:solidFill>
                <a:effectLst/>
                <a:latin typeface="Geneva"/>
                <a:hlinkClick r:id="rId7"/>
              </a:rPr>
              <a:t>premiums</a:t>
            </a:r>
            <a:r>
              <a:rPr lang="en-US" b="0" i="0" dirty="0">
                <a:solidFill>
                  <a:srgbClr val="555555"/>
                </a:solidFill>
                <a:effectLst/>
                <a:latin typeface="Geneva"/>
              </a:rPr>
              <a:t>, special packaging, cause-related marketing and </a:t>
            </a:r>
            <a:r>
              <a:rPr lang="en-US" b="0" i="0" u="sng" dirty="0">
                <a:solidFill>
                  <a:srgbClr val="2E6AE0"/>
                </a:solidFill>
                <a:effectLst/>
                <a:latin typeface="Geneva"/>
                <a:hlinkClick r:id="rId8"/>
              </a:rPr>
              <a:t>licensing</a:t>
            </a:r>
            <a:r>
              <a:rPr lang="en-US" b="0" i="0" dirty="0">
                <a:solidFill>
                  <a:srgbClr val="555555"/>
                </a:solidFill>
                <a:effectLst/>
                <a:latin typeface="Geneva"/>
              </a:rPr>
              <a:t>. [2]</a:t>
            </a:r>
            <a:r>
              <a:rPr lang="en-US" sz="1200" b="0" i="0" dirty="0">
                <a:solidFill>
                  <a:srgbClr val="555555"/>
                </a:solidFill>
                <a:effectLst/>
                <a:latin typeface="Geneva"/>
              </a:rPr>
              <a:t>  That is why promotion is now more about sales promotion</a:t>
            </a:r>
            <a:endParaRPr lang="en-US" sz="1200" dirty="0">
              <a:solidFill>
                <a:srgbClr val="FF0000"/>
              </a:solidFill>
            </a:endParaRPr>
          </a:p>
        </p:txBody>
      </p:sp>
      <p:sp>
        <p:nvSpPr>
          <p:cNvPr id="4" name="Slide Number Placeholder 3"/>
          <p:cNvSpPr>
            <a:spLocks noGrp="1"/>
          </p:cNvSpPr>
          <p:nvPr>
            <p:ph type="sldNum" sz="quarter" idx="5"/>
          </p:nvPr>
        </p:nvSpPr>
        <p:spPr/>
        <p:txBody>
          <a:bodyPr/>
          <a:lstStyle/>
          <a:p>
            <a:pPr>
              <a:defRPr/>
            </a:pPr>
            <a:fld id="{C9862154-6B88-4D0F-A8D7-2CA25C51B01D}"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61815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8000"/>
                </a:solidFill>
                <a:effectLst/>
                <a:uLnTx/>
                <a:uFillTx/>
                <a:latin typeface="Arial" panose="020B0604020202020204" pitchFamily="34" charset="0"/>
                <a:ea typeface="ＭＳ Ｐゴシック" panose="020B0600070205080204" pitchFamily="34" charset="-128"/>
                <a:cs typeface="+mn-cs"/>
              </a:rPr>
              <a:t>This table lists the advantages and limitations of the major media types: television, digital, mobile, and social media, newspapers, direct mail, magazines, radio, and outdoor.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9877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8000"/>
                </a:solidFill>
                <a:effectLst/>
                <a:uLnTx/>
                <a:uFillTx/>
                <a:latin typeface="Arial" panose="020B0604020202020204" pitchFamily="34" charset="0"/>
                <a:ea typeface="ＭＳ Ｐゴシック" panose="020B0600070205080204" pitchFamily="34" charset="-128"/>
                <a:cs typeface="+mn-cs"/>
              </a:rPr>
              <a:t>This table lists the advantages and limitations of the major media types: television, digital, mobile, and social media, newspapers, direct mail, magazines, radio, and outdoor.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90229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Arab media </a:t>
            </a:r>
          </a:p>
          <a:p>
            <a:endParaRPr lang="en-US" dirty="0"/>
          </a:p>
          <a:p>
            <a:r>
              <a:rPr lang="en-US" dirty="0"/>
              <a:t>International media</a:t>
            </a:r>
          </a:p>
        </p:txBody>
      </p:sp>
      <p:sp>
        <p:nvSpPr>
          <p:cNvPr id="4" name="Slide Number Placeholder 3"/>
          <p:cNvSpPr>
            <a:spLocks noGrp="1"/>
          </p:cNvSpPr>
          <p:nvPr>
            <p:ph type="sldNum" sz="quarter" idx="5"/>
          </p:nvPr>
        </p:nvSpPr>
        <p:spPr/>
        <p:txBody>
          <a:bodyPr/>
          <a:lstStyle/>
          <a:p>
            <a:pPr>
              <a:defRPr/>
            </a:pPr>
            <a:fld id="{5DDD003B-E762-4B75-99D8-964E9FE34BB6}" type="slidenum">
              <a:rPr lang="ar-SA" smtClean="0"/>
              <a:pPr>
                <a:defRPr/>
              </a:pPr>
              <a:t>15</a:t>
            </a:fld>
            <a:endParaRPr lang="en-US"/>
          </a:p>
        </p:txBody>
      </p:sp>
    </p:spTree>
    <p:extLst>
      <p:ext uri="{BB962C8B-B14F-4D97-AF65-F5344CB8AC3E}">
        <p14:creationId xmlns:p14="http://schemas.microsoft.com/office/powerpoint/2010/main" val="34176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pPr>
              <a:spcBef>
                <a:spcPct val="0"/>
              </a:spcBef>
            </a:pPr>
            <a:r>
              <a:rPr lang="en-US" dirty="0"/>
              <a:t>Sellers use incentive-type promotions to attract new </a:t>
            </a:r>
            <a:r>
              <a:rPr lang="en-US" dirty="0" err="1"/>
              <a:t>triers</a:t>
            </a:r>
            <a:r>
              <a:rPr lang="en-US" dirty="0"/>
              <a:t>, to reward loyal customers, and to increase the repurchase rates of occasional users. Sales promotions often attract brand switchers, who are primarily looking for low price, good value, or premiums. If some of them would not have otherwise tried the brand, promotion can yield long-term increases in market share.</a:t>
            </a:r>
          </a:p>
          <a:p>
            <a:pPr>
              <a:spcBef>
                <a:spcPct val="0"/>
              </a:spcBef>
            </a:pPr>
            <a:endParaRPr lang="en-US" dirty="0"/>
          </a:p>
        </p:txBody>
      </p:sp>
      <p:sp>
        <p:nvSpPr>
          <p:cNvPr id="106500" name="Slide Number Placeholder 3"/>
          <p:cNvSpPr>
            <a:spLocks noGrp="1"/>
          </p:cNvSpPr>
          <p:nvPr>
            <p:ph type="sldNum" sz="quarter" idx="5"/>
          </p:nvPr>
        </p:nvSpPr>
        <p:spPr>
          <a:noFill/>
        </p:spPr>
        <p:txBody>
          <a:bodyPr/>
          <a:lstStyle/>
          <a:p>
            <a:fld id="{63BCBE49-2299-48BD-95D2-C8429E1AF32D}"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dirty="0"/>
              <a:t>Samples: Offer of a free amount of a product or service delivered door-to-door, sent in the mail,</a:t>
            </a:r>
          </a:p>
          <a:p>
            <a:r>
              <a:rPr lang="en-US" sz="1200" dirty="0"/>
              <a:t>picked up in a store, attached to another product, or featured in an advertising offer.</a:t>
            </a:r>
          </a:p>
          <a:p>
            <a:endParaRPr lang="en-US" sz="1200" dirty="0"/>
          </a:p>
          <a:p>
            <a:r>
              <a:rPr lang="en-US" sz="1200" dirty="0"/>
              <a:t>Coupons: Certificates entitling the bearer to a stated saving on the purchase of a specific product:</a:t>
            </a:r>
          </a:p>
          <a:p>
            <a:r>
              <a:rPr lang="en-US" sz="1200" dirty="0"/>
              <a:t>mailed, enclosed in other products or attached to them, or inserted in magazine and newspaper ads.</a:t>
            </a:r>
          </a:p>
          <a:p>
            <a:endParaRPr lang="en-US" sz="1200" dirty="0"/>
          </a:p>
          <a:p>
            <a:r>
              <a:rPr lang="en-US" sz="1200" dirty="0"/>
              <a:t>Cash Refund Offers (rebates): Provide a price reduction after purchase rather than at the retail</a:t>
            </a:r>
          </a:p>
          <a:p>
            <a:r>
              <a:rPr lang="en-US" sz="1200" dirty="0"/>
              <a:t>shop.</a:t>
            </a:r>
          </a:p>
          <a:p>
            <a:endParaRPr lang="en-US" sz="1200" dirty="0"/>
          </a:p>
          <a:p>
            <a:r>
              <a:rPr lang="en-US" sz="1200" dirty="0"/>
              <a:t>Price Packs (cents-off deals): Offers consumers savings off the regular price of a product</a:t>
            </a:r>
          </a:p>
          <a:p>
            <a:pPr>
              <a:buFont typeface="Arial" pitchFamily="34" charset="0"/>
              <a:buChar char="•"/>
            </a:pPr>
            <a:r>
              <a:rPr lang="en-US" sz="1200" dirty="0"/>
              <a:t> A reduced-price pack is a single package sold at a reduced price (such as two for the price of one). </a:t>
            </a:r>
          </a:p>
          <a:p>
            <a:pPr>
              <a:buFont typeface="Arial" pitchFamily="34" charset="0"/>
              <a:buChar char="•"/>
            </a:pPr>
            <a:r>
              <a:rPr lang="en-US" sz="1200" dirty="0"/>
              <a:t>A banded pack is two related products banded together (such as a toothbrush and toothpaste).</a:t>
            </a:r>
          </a:p>
          <a:p>
            <a:endParaRPr lang="en-US" sz="1200" dirty="0"/>
          </a:p>
          <a:p>
            <a:r>
              <a:rPr lang="en-US" sz="1200" dirty="0"/>
              <a:t>Premiums (gifts): Merchandise offered at a relatively low cost or free as an incentive to purchase</a:t>
            </a:r>
          </a:p>
          <a:p>
            <a:r>
              <a:rPr lang="en-US" sz="1200" dirty="0"/>
              <a:t>a particular product. </a:t>
            </a:r>
          </a:p>
          <a:p>
            <a:endParaRPr lang="en-US" sz="1200" dirty="0"/>
          </a:p>
          <a:p>
            <a:r>
              <a:rPr lang="en-US" sz="1200" dirty="0"/>
              <a:t>Frequency Programs: Programs providing rewards related to the consumer’s frequency and intensity in purchasing the company’s products or services.</a:t>
            </a:r>
          </a:p>
          <a:p>
            <a:endParaRPr lang="en-US" sz="1200" dirty="0"/>
          </a:p>
          <a:p>
            <a:r>
              <a:rPr lang="en-US" sz="1200" dirty="0"/>
              <a:t>Prizes (contests, sweepstakes): Prizes are offers of the chance to win cash, trips, or merchandise as a result of purchasing something. A contest calls for consumers to submit an entry to be examined by a panel of judges who will select the best entries. A sweepstakes asks consumers to submit their names in a drawing. </a:t>
            </a:r>
          </a:p>
          <a:p>
            <a:endParaRPr lang="en-US" sz="1200" dirty="0"/>
          </a:p>
          <a:p>
            <a:r>
              <a:rPr lang="en-US" sz="1200" dirty="0"/>
              <a:t>Product Warranties: Explicit or implicit promises by sellers that the product will perform as specified</a:t>
            </a:r>
          </a:p>
          <a:p>
            <a:r>
              <a:rPr lang="en-US" sz="1200" dirty="0"/>
              <a:t>or that the seller will fix it or refund the customer’s money during a specified period.</a:t>
            </a:r>
          </a:p>
          <a:p>
            <a:endParaRPr lang="en-US" sz="1200" dirty="0"/>
          </a:p>
          <a:p>
            <a:r>
              <a:rPr lang="en-US" sz="1200" dirty="0"/>
              <a:t>Point-of-Purchase (P-O-P) Displays and Demonstrations: P-O-P displays and demonstrations</a:t>
            </a:r>
          </a:p>
          <a:p>
            <a:r>
              <a:rPr lang="en-US" sz="1200" dirty="0"/>
              <a:t>take place at the point of purchase or sale.</a:t>
            </a:r>
          </a:p>
          <a:p>
            <a:endParaRPr lang="en-US"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dirty="0"/>
              <a:t>Many companies are turning to marketing public relations (MPR) to support corporate or product promotion and image making. MPR, like financial PR and community PR, serves a special constituency, the marketing department. </a:t>
            </a:r>
            <a:r>
              <a:rPr lang="en-US" sz="2000" dirty="0">
                <a:solidFill>
                  <a:srgbClr val="FF0000"/>
                </a:solidFill>
              </a:rPr>
              <a:t>The old name for MPR was publicity</a:t>
            </a:r>
            <a:r>
              <a:rPr lang="en-US" sz="2000" dirty="0"/>
              <a:t>, the task of securing editorial space—as opposed to paid space—in print and broadcast media to promote a product, service, idea, place, person, or organization.</a:t>
            </a:r>
          </a:p>
          <a:p>
            <a:endParaRPr lang="en-US"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https://www.forbes.com/sites/robertwynne/2014/07/08/the-real-difference-between-pr-and-advertising-credibility/?sh=e0edad22bb95 </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DD003B-E762-4B75-99D8-964E9FE34BB6}" type="slidenum">
              <a:rPr kumimoji="0" lang="ar-SA" sz="12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1729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2400" dirty="0"/>
              <a:t>A news story type of communication transmitted through a mass medium at no charge (PF)</a:t>
            </a:r>
          </a:p>
          <a:p>
            <a:pPr eaLnBrk="1" hangingPunct="1"/>
            <a:endParaRPr lang="en-US" sz="2400" dirty="0"/>
          </a:p>
          <a:p>
            <a:pPr lvl="1" eaLnBrk="1" hangingPunct="1"/>
            <a:r>
              <a:rPr lang="en-US" dirty="0"/>
              <a:t>News release</a:t>
            </a:r>
          </a:p>
          <a:p>
            <a:pPr lvl="2" eaLnBrk="1" hangingPunct="1"/>
            <a:r>
              <a:rPr lang="en-US" dirty="0"/>
              <a:t>A short piece of copy publicizing an event or a product</a:t>
            </a:r>
          </a:p>
          <a:p>
            <a:pPr lvl="1" eaLnBrk="1" hangingPunct="1"/>
            <a:r>
              <a:rPr lang="en-US" dirty="0"/>
              <a:t>Feature article</a:t>
            </a:r>
          </a:p>
          <a:p>
            <a:pPr lvl="2" eaLnBrk="1" hangingPunct="1"/>
            <a:r>
              <a:rPr lang="en-US" dirty="0"/>
              <a:t>A manuscript of up to 3,000 words prepared for a specific publication</a:t>
            </a:r>
          </a:p>
          <a:p>
            <a:pPr lvl="1" eaLnBrk="1" hangingPunct="1"/>
            <a:r>
              <a:rPr lang="en-US" dirty="0"/>
              <a:t>Captioned photograph</a:t>
            </a:r>
          </a:p>
          <a:p>
            <a:pPr lvl="2" eaLnBrk="1" hangingPunct="1"/>
            <a:r>
              <a:rPr lang="en-US" dirty="0"/>
              <a:t>A photo with a brief description of its contents</a:t>
            </a:r>
          </a:p>
          <a:p>
            <a:pPr lvl="1" eaLnBrk="1" hangingPunct="1"/>
            <a:r>
              <a:rPr lang="en-US" dirty="0"/>
              <a:t>Press conference</a:t>
            </a:r>
          </a:p>
          <a:p>
            <a:pPr lvl="2" eaLnBrk="1" hangingPunct="1"/>
            <a:r>
              <a:rPr lang="en-US" dirty="0"/>
              <a:t>A meeting used to announce major news events</a:t>
            </a:r>
          </a:p>
          <a:p>
            <a:endParaRPr lang="en-US"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
        <p:nvSpPr>
          <p:cNvPr id="4" name="Slide Number Placeholder 3"/>
          <p:cNvSpPr>
            <a:spLocks noGrp="1"/>
          </p:cNvSpPr>
          <p:nvPr>
            <p:ph type="sldNum" sz="quarter" idx="5"/>
          </p:nvPr>
        </p:nvSpPr>
        <p:spPr/>
        <p:txBody>
          <a:bodyPr/>
          <a:lstStyle/>
          <a:p>
            <a:pPr>
              <a:defRPr/>
            </a:pPr>
            <a:fld id="{79485238-1211-4CF5-B432-320CE31F3A1B}" type="slidenum">
              <a:rPr lang="en-US" smtClean="0"/>
              <a:pPr>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Bef>
                <a:spcPct val="30000"/>
              </a:spcBef>
              <a:buClrTx/>
              <a:buNone/>
              <a:defRPr/>
            </a:pPr>
            <a:r>
              <a:rPr lang="en-US" sz="1200" dirty="0">
                <a:solidFill>
                  <a:schemeClr val="tx1"/>
                </a:solidFill>
              </a:rPr>
              <a:t>(Sales definition) A marketing approach that involves direct sales of goods and services to consumers through personal explanation and demonstrations, frequently in their home or place of work. </a:t>
            </a:r>
            <a:r>
              <a:rPr lang="en-US" sz="1200" dirty="0"/>
              <a:t>(</a:t>
            </a:r>
            <a:r>
              <a:rPr lang="en-US" sz="1200" dirty="0">
                <a:solidFill>
                  <a:schemeClr val="tx1"/>
                </a:solidFill>
              </a:rPr>
              <a:t>AMA) </a:t>
            </a:r>
          </a:p>
          <a:p>
            <a:pPr marL="0" indent="0">
              <a:spcBef>
                <a:spcPct val="30000"/>
              </a:spcBef>
              <a:buClrTx/>
              <a:buNone/>
              <a:defRPr/>
            </a:pPr>
            <a:endParaRPr lang="en-US" sz="1200" dirty="0">
              <a:solidFill>
                <a:schemeClr val="tx1"/>
              </a:solidFill>
            </a:endParaRPr>
          </a:p>
          <a:p>
            <a:pPr marL="0" indent="0">
              <a:spcBef>
                <a:spcPct val="30000"/>
              </a:spcBef>
              <a:buClrTx/>
              <a:buNone/>
              <a:defRPr/>
            </a:pPr>
            <a:r>
              <a:rPr lang="en-US" sz="1200" dirty="0">
                <a:solidFill>
                  <a:schemeClr val="tx1"/>
                </a:solidFill>
              </a:rPr>
              <a:t> (Retailing definition) The process whereby the firm responsible for production sells to the user, ultimate consumer, or retailer without intervening middlemen. </a:t>
            </a:r>
            <a:r>
              <a:rPr lang="en-US" sz="1200" dirty="0"/>
              <a:t>(</a:t>
            </a:r>
            <a:r>
              <a:rPr lang="en-US" sz="1200" dirty="0">
                <a:solidFill>
                  <a:schemeClr val="tx1"/>
                </a:solidFill>
              </a:rPr>
              <a:t>AMA) </a:t>
            </a:r>
          </a:p>
          <a:p>
            <a:endParaRPr lang="en-US" dirty="0"/>
          </a:p>
          <a:p>
            <a:endParaRPr lang="en-US" dirty="0"/>
          </a:p>
          <a:p>
            <a:r>
              <a:rPr lang="en-US" dirty="0"/>
              <a:t>Can be studied</a:t>
            </a:r>
            <a:r>
              <a:rPr lang="en-US" baseline="0" dirty="0"/>
              <a:t> under the place/distribution channels variable where producers can use it in </a:t>
            </a:r>
            <a:r>
              <a:rPr lang="en-US" u="sng" baseline="0" dirty="0"/>
              <a:t>direct marketing channels </a:t>
            </a:r>
            <a:r>
              <a:rPr lang="en-US" baseline="0" dirty="0"/>
              <a:t>or intermediaries can use it in </a:t>
            </a:r>
            <a:r>
              <a:rPr lang="en-US" u="sng" baseline="0" dirty="0"/>
              <a:t>non store retailing </a:t>
            </a:r>
          </a:p>
          <a:p>
            <a:endParaRPr lang="en-US" sz="1800" u="sng" baseline="0" dirty="0"/>
          </a:p>
          <a:p>
            <a:endParaRPr lang="en-US" sz="1800" u="sng" baseline="0" dirty="0"/>
          </a:p>
          <a:p>
            <a:endParaRPr lang="en-US" u="sng"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a:t>1. </a:t>
            </a:r>
            <a:r>
              <a:rPr lang="en-US" b="1" i="1" dirty="0"/>
              <a:t>Deliverer</a:t>
            </a:r>
            <a:r>
              <a:rPr lang="en-US" dirty="0"/>
              <a:t>—A salesperson whose major task is the delivery of a product (water, fuel, oil).</a:t>
            </a:r>
          </a:p>
          <a:p>
            <a:pPr>
              <a:spcBef>
                <a:spcPct val="0"/>
              </a:spcBef>
            </a:pPr>
            <a:r>
              <a:rPr lang="en-US" b="1" dirty="0"/>
              <a:t>2. </a:t>
            </a:r>
            <a:r>
              <a:rPr lang="en-US" b="1" i="1" dirty="0"/>
              <a:t>Order taker</a:t>
            </a:r>
            <a:r>
              <a:rPr lang="en-US" dirty="0"/>
              <a:t>—An inside order taker (standing behind the counter) or outside order taker (calling on the supermarket manager).</a:t>
            </a:r>
          </a:p>
          <a:p>
            <a:pPr>
              <a:spcBef>
                <a:spcPct val="0"/>
              </a:spcBef>
            </a:pPr>
            <a:r>
              <a:rPr lang="en-US" b="1" dirty="0"/>
              <a:t>3. </a:t>
            </a:r>
            <a:r>
              <a:rPr lang="en-US" b="1" i="1" dirty="0"/>
              <a:t>Missionary</a:t>
            </a:r>
            <a:r>
              <a:rPr lang="en-US" dirty="0"/>
              <a:t>—A salesperson not permitted to take an order but expected rather to build goodwill or educate the actual or potential user (the medical “detailer” representing an ethical pharmaceutical house).</a:t>
            </a:r>
          </a:p>
          <a:p>
            <a:pPr>
              <a:spcBef>
                <a:spcPct val="0"/>
              </a:spcBef>
            </a:pPr>
            <a:r>
              <a:rPr lang="en-US" b="1" dirty="0"/>
              <a:t>4. </a:t>
            </a:r>
            <a:r>
              <a:rPr lang="en-US" b="1" i="1" dirty="0"/>
              <a:t>Technician</a:t>
            </a:r>
            <a:r>
              <a:rPr lang="en-US" dirty="0"/>
              <a:t>—A salesperson with a high level of technical knowledge (the engineering salesperson who is primarily a consultant to client companies).</a:t>
            </a:r>
          </a:p>
          <a:p>
            <a:pPr>
              <a:spcBef>
                <a:spcPct val="0"/>
              </a:spcBef>
            </a:pPr>
            <a:r>
              <a:rPr lang="en-US" b="1" dirty="0"/>
              <a:t>5. </a:t>
            </a:r>
            <a:r>
              <a:rPr lang="en-US" b="1" i="1" dirty="0"/>
              <a:t>Demand creator</a:t>
            </a:r>
            <a:r>
              <a:rPr lang="en-US" dirty="0"/>
              <a:t>—A salesperson who relies on creative methods for selling tangible products (vacuum cleaners, cleaning brushes, household products) or intangibles (insurance, advertising services, or education).</a:t>
            </a:r>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8000"/>
                </a:solidFill>
                <a:latin typeface="Arial" panose="020B0604020202020204" pitchFamily="34" charset="0"/>
                <a:ea typeface="ＭＳ Ｐゴシック" panose="020B0600070205080204" pitchFamily="34" charset="-128"/>
              </a:rPr>
              <a:t>https://www.youtube.com/watch?v=PtJBVhkL1Eg  selling is hard </a:t>
            </a:r>
          </a:p>
          <a:p>
            <a:endParaRPr lang="en-US" altLang="en-US" dirty="0">
              <a:solidFill>
                <a:srgbClr val="008000"/>
              </a:solidFill>
              <a:latin typeface="Arial" panose="020B0604020202020204" pitchFamily="34" charset="0"/>
              <a:ea typeface="ＭＳ Ｐゴシック" panose="020B0600070205080204" pitchFamily="34" charset="-128"/>
            </a:endParaRP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https://www.youtube.com/watch?v=PT0bkGv8DDU&amp;t=24s   sales process </a:t>
            </a:r>
          </a:p>
          <a:p>
            <a:endParaRPr lang="en-US" altLang="en-US" dirty="0">
              <a:solidFill>
                <a:srgbClr val="008000"/>
              </a:solidFill>
              <a:latin typeface="Arial" panose="020B0604020202020204" pitchFamily="34" charset="0"/>
              <a:ea typeface="ＭＳ Ｐゴシック" panose="020B0600070205080204" pitchFamily="34" charset="-128"/>
            </a:endParaRP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https://www.youtube.com/watch?v=e2ZXAhV8lzg           is it bad </a:t>
            </a:r>
          </a:p>
          <a:p>
            <a:endParaRPr lang="en-US" altLang="en-US" dirty="0">
              <a:solidFill>
                <a:srgbClr val="008000"/>
              </a:solidFill>
              <a:latin typeface="Arial" panose="020B0604020202020204" pitchFamily="34" charset="0"/>
              <a:ea typeface="ＭＳ Ｐゴシック" panose="020B0600070205080204" pitchFamily="34" charset="-128"/>
            </a:endParaRP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Figure 13.3 shows seven steps in the selling process. </a:t>
            </a:r>
          </a:p>
          <a:p>
            <a:endParaRPr lang="en-US" sz="1200" kern="1200" dirty="0">
              <a:solidFill>
                <a:srgbClr val="008000"/>
              </a:solidFill>
              <a:effectLst/>
              <a:latin typeface="Arial" panose="020B0604020202020204" pitchFamily="34" charset="0"/>
              <a:ea typeface="ＭＳ Ｐゴシック" panose="020B0600070205080204" pitchFamily="34" charset="-128"/>
              <a:cs typeface="ＭＳ Ｐゴシック" charset="0"/>
            </a:endParaRPr>
          </a:p>
          <a:p>
            <a:r>
              <a:rPr lang="en-US" sz="1200" kern="1200" dirty="0">
                <a:solidFill>
                  <a:schemeClr val="tx1"/>
                </a:solidFill>
                <a:effectLst/>
                <a:latin typeface="Arial" charset="0"/>
                <a:ea typeface="ＭＳ Ｐゴシック" charset="0"/>
                <a:cs typeface="ＭＳ Ｐゴシック" charset="0"/>
              </a:rPr>
              <a:t>The first step in the selling process is </a:t>
            </a:r>
            <a:r>
              <a:rPr lang="en-US" sz="1200" b="1" kern="1200" dirty="0">
                <a:solidFill>
                  <a:schemeClr val="tx1"/>
                </a:solidFill>
                <a:effectLst/>
                <a:latin typeface="Arial" charset="0"/>
                <a:ea typeface="ＭＳ Ｐゴシック" charset="0"/>
                <a:cs typeface="ＭＳ Ｐゴシック" charset="0"/>
              </a:rPr>
              <a:t>prospecting and qualifying</a:t>
            </a:r>
            <a:r>
              <a:rPr lang="en-US" sz="1200" kern="1200" dirty="0">
                <a:solidFill>
                  <a:schemeClr val="tx1"/>
                </a:solidFill>
                <a:effectLst/>
                <a:latin typeface="Arial" charset="0"/>
                <a:ea typeface="ＭＳ Ｐゴシック" charset="0"/>
                <a:cs typeface="ＭＳ Ｐゴシック" charset="0"/>
              </a:rPr>
              <a:t>—identifying qualified potential customers. They want to call on those who are most likely to appreciate and respond to the company’s value proposition—those the company can serve well and profitably. </a:t>
            </a:r>
            <a:endParaRPr lang="en-US" altLang="en-US" dirty="0">
              <a:solidFill>
                <a:srgbClr val="008000"/>
              </a:solidFill>
              <a:latin typeface="Arial" panose="020B0604020202020204" pitchFamily="34" charset="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a:solidFill>
                  <a:srgbClr val="008000"/>
                </a:solidFill>
                <a:latin typeface="Arial" panose="020B0604020202020204" pitchFamily="34" charset="0"/>
                <a:ea typeface="ＭＳ Ｐゴシック" panose="020B0600070205080204" pitchFamily="34" charset="-128"/>
              </a:rPr>
              <a:t>Preapproach</a:t>
            </a:r>
            <a:r>
              <a:rPr lang="en-US" altLang="en-US" dirty="0">
                <a:solidFill>
                  <a:srgbClr val="008000"/>
                </a:solidFill>
                <a:latin typeface="Arial" panose="020B0604020202020204" pitchFamily="34" charset="0"/>
                <a:ea typeface="ＭＳ Ｐゴシック" panose="020B0600070205080204" pitchFamily="34" charset="-128"/>
              </a:rPr>
              <a:t> refers to a salesperson learning as much as possible about a prospective customer before making a sales call. </a:t>
            </a:r>
            <a:r>
              <a:rPr lang="en-US" sz="1200" kern="1200" dirty="0">
                <a:solidFill>
                  <a:schemeClr val="tx1"/>
                </a:solidFill>
                <a:effectLst/>
                <a:latin typeface="Arial" charset="0"/>
                <a:ea typeface="ＭＳ Ｐゴシック" charset="0"/>
                <a:cs typeface="ＭＳ Ｐゴシック" charset="0"/>
              </a:rPr>
              <a:t>During the </a:t>
            </a:r>
            <a:r>
              <a:rPr lang="en-US" sz="1200" b="1" kern="1200" dirty="0">
                <a:solidFill>
                  <a:schemeClr val="tx1"/>
                </a:solidFill>
                <a:effectLst/>
                <a:latin typeface="Arial" charset="0"/>
                <a:ea typeface="ＭＳ Ｐゴシック" charset="0"/>
                <a:cs typeface="ＭＳ Ｐゴシック" charset="0"/>
              </a:rPr>
              <a:t>approach </a:t>
            </a:r>
            <a:r>
              <a:rPr lang="en-US" sz="1200" kern="1200" dirty="0">
                <a:solidFill>
                  <a:schemeClr val="tx1"/>
                </a:solidFill>
                <a:effectLst/>
                <a:latin typeface="Arial" charset="0"/>
                <a:ea typeface="ＭＳ Ｐゴシック" charset="0"/>
                <a:cs typeface="ＭＳ Ｐゴシック" charset="0"/>
              </a:rPr>
              <a:t>step, the salesperson should know how to meet and greet the buyer and get the relationship off to a good start. </a:t>
            </a:r>
          </a:p>
          <a:p>
            <a:r>
              <a:rPr lang="en-US" sz="1200" b="0" i="0" u="none" strike="noStrike" kern="1200" baseline="0" dirty="0">
                <a:solidFill>
                  <a:schemeClr val="tx1"/>
                </a:solidFill>
                <a:latin typeface="Arial" charset="0"/>
                <a:ea typeface="ＭＳ Ｐゴシック" charset="0"/>
                <a:cs typeface="ＭＳ Ｐゴシック" charset="0"/>
              </a:rPr>
              <a:t>During the </a:t>
            </a:r>
            <a:r>
              <a:rPr lang="en-US" sz="1200" b="1" i="0" u="none" strike="noStrike" kern="1200" baseline="0" dirty="0">
                <a:solidFill>
                  <a:schemeClr val="tx1"/>
                </a:solidFill>
                <a:latin typeface="Arial" charset="0"/>
                <a:ea typeface="ＭＳ Ｐゴシック" charset="0"/>
                <a:cs typeface="ＭＳ Ｐゴシック" charset="0"/>
              </a:rPr>
              <a:t>presentation and demonstration </a:t>
            </a:r>
            <a:r>
              <a:rPr lang="en-US" sz="1200" b="0" i="0" u="none" strike="noStrike" kern="1200" baseline="0" dirty="0">
                <a:solidFill>
                  <a:schemeClr val="tx1"/>
                </a:solidFill>
                <a:latin typeface="Arial" charset="0"/>
                <a:ea typeface="ＭＳ Ｐゴシック" charset="0"/>
                <a:cs typeface="ＭＳ Ｐゴシック" charset="0"/>
              </a:rPr>
              <a:t>step of the selling process, the salesperson tells the “value story” to the buyer, demonstrating how the company’s offer solves the customer’s problems.</a:t>
            </a:r>
            <a:r>
              <a:rPr lang="en-US" sz="1200" b="0" i="0" u="none" strike="noStrike" kern="1200" baseline="0" dirty="0">
                <a:solidFill>
                  <a:srgbClr val="008000"/>
                </a:solidFill>
                <a:latin typeface="Arial" panose="020B0604020202020204" pitchFamily="34" charset="0"/>
                <a:ea typeface="ＭＳ Ｐゴシック" panose="020B0600070205080204" pitchFamily="34" charset="-128"/>
                <a:cs typeface="ＭＳ Ｐゴシック" charset="0"/>
              </a:rPr>
              <a:t> </a:t>
            </a:r>
            <a:r>
              <a:rPr lang="en-US" sz="1200" kern="1200" dirty="0">
                <a:solidFill>
                  <a:schemeClr val="tx1"/>
                </a:solidFill>
                <a:effectLst/>
                <a:latin typeface="Arial" charset="0"/>
                <a:ea typeface="ＭＳ Ｐゴシック" charset="0"/>
                <a:cs typeface="ＭＳ Ｐゴシック" charset="0"/>
              </a:rPr>
              <a:t>In </a:t>
            </a:r>
            <a:r>
              <a:rPr lang="en-US" sz="1200" b="1" kern="1200" dirty="0">
                <a:solidFill>
                  <a:schemeClr val="tx1"/>
                </a:solidFill>
                <a:effectLst/>
                <a:latin typeface="Arial" charset="0"/>
                <a:ea typeface="ＭＳ Ｐゴシック" charset="0"/>
                <a:cs typeface="ＭＳ Ｐゴシック" charset="0"/>
              </a:rPr>
              <a:t>handling objections</a:t>
            </a:r>
            <a:r>
              <a:rPr lang="en-US" sz="1200" kern="1200" dirty="0">
                <a:solidFill>
                  <a:schemeClr val="tx1"/>
                </a:solidFill>
                <a:effectLst/>
                <a:latin typeface="Arial" charset="0"/>
                <a:ea typeface="ＭＳ Ｐゴシック" charset="0"/>
                <a:cs typeface="ＭＳ Ｐゴシック" charset="0"/>
              </a:rPr>
              <a:t>, the salesperson should use a positive approach, seek out hidden objections, ask the buyer to clarify any objections, take objections as opportunities to provide more information, and turn the objections into reasons for buying. </a:t>
            </a:r>
          </a:p>
          <a:p>
            <a:r>
              <a:rPr lang="en-US" altLang="en-US" b="1" dirty="0">
                <a:solidFill>
                  <a:srgbClr val="008000"/>
                </a:solidFill>
                <a:latin typeface="Arial" panose="020B0604020202020204" pitchFamily="34" charset="0"/>
                <a:ea typeface="ＭＳ Ｐゴシック" panose="020B0600070205080204" pitchFamily="34" charset="-128"/>
              </a:rPr>
              <a:t>Closing</a:t>
            </a:r>
            <a:r>
              <a:rPr lang="en-US" altLang="en-US" dirty="0">
                <a:solidFill>
                  <a:srgbClr val="008000"/>
                </a:solidFill>
                <a:latin typeface="Arial" panose="020B0604020202020204" pitchFamily="34" charset="0"/>
                <a:ea typeface="ＭＳ Ｐゴシック" panose="020B0600070205080204" pitchFamily="34" charset="-128"/>
              </a:rPr>
              <a:t> refers to a salesperson asking the customer for an order. And finally, </a:t>
            </a:r>
            <a:r>
              <a:rPr lang="en-US" altLang="en-US" b="1" dirty="0">
                <a:solidFill>
                  <a:srgbClr val="008000"/>
                </a:solidFill>
                <a:latin typeface="Arial" panose="020B0604020202020204" pitchFamily="34" charset="0"/>
                <a:ea typeface="ＭＳ Ｐゴシック" panose="020B0600070205080204" pitchFamily="34" charset="-128"/>
              </a:rPr>
              <a:t>follow-up</a:t>
            </a:r>
            <a:r>
              <a:rPr lang="en-US" altLang="en-US" dirty="0">
                <a:solidFill>
                  <a:srgbClr val="008000"/>
                </a:solidFill>
                <a:latin typeface="Arial" panose="020B0604020202020204" pitchFamily="34" charset="0"/>
                <a:ea typeface="ＭＳ Ｐゴシック" panose="020B0600070205080204" pitchFamily="34" charset="-128"/>
              </a:rPr>
              <a:t> refers to a salesperson following up after the sale to ensure customer satisfaction and repeat business.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59488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Some sources address them together, some separately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77427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8000"/>
                </a:solidFill>
                <a:latin typeface="Arial" panose="020B0604020202020204" pitchFamily="34" charset="0"/>
                <a:ea typeface="ＭＳ Ｐゴシック" panose="020B0600070205080204" pitchFamily="34" charset="-128"/>
              </a:rPr>
              <a:t>This figure shows the major forms of direct and digital marketing.</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Traditional direct marketing tools include face-to-face selling, direct-mail marketing, catalog marketing, telemarketing, direct-response television marketing, and kiosk marketing. </a:t>
            </a:r>
          </a:p>
          <a:p>
            <a:endParaRPr lang="en-US" altLang="en-US" dirty="0">
              <a:solidFill>
                <a:srgbClr val="008000"/>
              </a:solidFill>
              <a:latin typeface="Arial" panose="020B0604020202020204" pitchFamily="34" charset="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8000"/>
                </a:solidFill>
                <a:latin typeface="Arial" panose="020B0604020202020204" pitchFamily="34" charset="0"/>
                <a:ea typeface="ＭＳ Ｐゴシック" panose="020B0600070205080204" pitchFamily="34" charset="-128"/>
              </a:rPr>
              <a:t>A dazzling new set of direct digital marketing tools has burst onto the marketing scene, including online marketing (Web sites, online ads and promotions, email, online videos, and blogs)</a:t>
            </a:r>
            <a:r>
              <a:rPr lang="en-US" altLang="en-US" baseline="0" dirty="0">
                <a:solidFill>
                  <a:srgbClr val="008000"/>
                </a:solidFill>
                <a:latin typeface="Arial" panose="020B0604020202020204" pitchFamily="34" charset="0"/>
                <a:ea typeface="ＭＳ Ｐゴシック" panose="020B0600070205080204" pitchFamily="34" charset="-128"/>
              </a:rPr>
              <a:t>, </a:t>
            </a:r>
            <a:r>
              <a:rPr lang="en-US" altLang="en-US" dirty="0">
                <a:solidFill>
                  <a:srgbClr val="008000"/>
                </a:solidFill>
                <a:latin typeface="Arial" panose="020B0604020202020204" pitchFamily="34" charset="0"/>
                <a:ea typeface="ＭＳ Ｐゴシック" panose="020B0600070205080204" pitchFamily="34" charset="-128"/>
              </a:rPr>
              <a:t>social media marketing, and mobile marketing.</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31215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8000"/>
                </a:solidFill>
                <a:latin typeface="Arial" panose="020B0604020202020204" pitchFamily="34" charset="0"/>
                <a:ea typeface="ＭＳ Ｐゴシック" panose="020B0600070205080204" pitchFamily="34" charset="-128"/>
              </a:rPr>
              <a:t>Direct and digital marketing have become the fastest-growing form of marketing. Direct marketing continues to become more Internet-based, and digital direct marketing is claiming a surging share of marketing spending and sales. Total digital marketing spending—including online display and search advertising, video, social media, mobile, and email—now accounts for the largest share of media spending. </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22347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solidFill>
                  <a:srgbClr val="008000"/>
                </a:solidFill>
                <a:latin typeface="Arial" panose="020B0604020202020204" pitchFamily="34" charset="0"/>
                <a:ea typeface="ＭＳ Ｐゴシック" panose="020B0600070205080204" pitchFamily="34" charset="-128"/>
              </a:rPr>
              <a:t>Social media </a:t>
            </a:r>
            <a:r>
              <a:rPr lang="en-US" altLang="en-US" dirty="0">
                <a:solidFill>
                  <a:srgbClr val="008000"/>
                </a:solidFill>
                <a:latin typeface="Arial" panose="020B0604020202020204" pitchFamily="34" charset="0"/>
                <a:ea typeface="ＭＳ Ｐゴシック" panose="020B0600070205080204" pitchFamily="34" charset="-128"/>
              </a:rPr>
              <a:t>are independent and commercial online communities where people congregate </a:t>
            </a:r>
            <a:r>
              <a:rPr lang="en-US" dirty="0"/>
              <a:t>to socialize and share messages, opinions, pictures, videos, and other content. </a:t>
            </a:r>
            <a:r>
              <a:rPr lang="en-US" altLang="en-US" dirty="0">
                <a:solidFill>
                  <a:srgbClr val="008000"/>
                </a:solidFill>
                <a:latin typeface="Arial" panose="020B0604020202020204" pitchFamily="34" charset="0"/>
                <a:ea typeface="ＭＳ Ｐゴシック" panose="020B0600070205080204" pitchFamily="34" charset="-128"/>
              </a:rPr>
              <a:t>Marketers can engage in social media in two ways: They can use existing social media or they can set up their own. Using existing social media seems the easiest. Thus, most brands, large and small, have set up shop on a host of social media sites. Such social media can create substantial brand communities. Niche social media cater to the needs of smaller communities of like-minded people, making them ideal vehicles for marketers who want to target special interest groups.</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Beyond these independent social media, many companies have created their own online brand communities. For example, in Nike’s Nike+ running community, members join together online to upload, track, and compare their performances.</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2372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8000"/>
                </a:solidFill>
                <a:latin typeface="Arial" panose="020B0604020202020204" pitchFamily="34" charset="0"/>
                <a:ea typeface="ＭＳ Ｐゴシック" panose="020B0600070205080204" pitchFamily="34" charset="-128"/>
              </a:rPr>
              <a:t>Using social media presents both advantages and challenges. </a:t>
            </a:r>
          </a:p>
          <a:p>
            <a:r>
              <a:rPr lang="en-US" altLang="en-US" dirty="0">
                <a:solidFill>
                  <a:srgbClr val="008000"/>
                </a:solidFill>
                <a:latin typeface="Arial" panose="020B0604020202020204" pitchFamily="34" charset="0"/>
                <a:ea typeface="ＭＳ Ｐゴシック" panose="020B0600070205080204" pitchFamily="34" charset="-128"/>
              </a:rPr>
              <a:t>On the plus side, social media are targeted and personal, so they allow marketers to create and share tailored brand content with individual consumers and customer communities. Social media are interactive, making them ideal for starting and participating in customer conversations and listening to customer feedback. Social media are also immediate and timely. They can be used to reach customers anytime, anywhere with timely and relevant content regarding brand happenings and activities. Social media can be very cost effective. Although creating and administering social media content can be costly, many social media are free or inexpensive to use. The biggest advantages of social media are the engagement and social sharing capabilities. Social media are especially well suited to creating customer engagement and community.</a:t>
            </a:r>
          </a:p>
          <a:p>
            <a:r>
              <a:rPr lang="en-US" altLang="en-US" dirty="0">
                <a:solidFill>
                  <a:srgbClr val="008000"/>
                </a:solidFill>
                <a:latin typeface="Arial" panose="020B0604020202020204" pitchFamily="34" charset="0"/>
                <a:ea typeface="ＭＳ Ｐゴシック" panose="020B0600070205080204" pitchFamily="34" charset="-128"/>
              </a:rPr>
              <a:t>Social media marketing also presents challenges. Most companies are still experimenting with how to use them effectively, and results are hard to measure. Social networks are largely user controlled. Marketers cannot simply muscle their way into consumers’ digital interactions</a:t>
            </a:r>
            <a:r>
              <a:rPr lang="en-US" altLang="en-US" baseline="0" dirty="0">
                <a:solidFill>
                  <a:srgbClr val="008000"/>
                </a:solidFill>
                <a:latin typeface="Arial" panose="020B0604020202020204" pitchFamily="34" charset="0"/>
                <a:ea typeface="ＭＳ Ｐゴシック" panose="020B0600070205080204" pitchFamily="34" charset="-128"/>
              </a:rPr>
              <a:t>—they </a:t>
            </a:r>
            <a:r>
              <a:rPr lang="en-US" altLang="en-US" dirty="0">
                <a:solidFill>
                  <a:srgbClr val="008000"/>
                </a:solidFill>
                <a:latin typeface="Arial" panose="020B0604020202020204" pitchFamily="34" charset="0"/>
                <a:ea typeface="ＭＳ Ｐゴシック" panose="020B0600070205080204" pitchFamily="34" charset="-128"/>
              </a:rPr>
              <a:t>need to earn the right to be there. Rather than intruding, marketers must learn to become a valued part of the online experience</a:t>
            </a:r>
            <a:r>
              <a:rPr lang="en-US" altLang="en-US" baseline="0" dirty="0">
                <a:solidFill>
                  <a:srgbClr val="008000"/>
                </a:solidFill>
                <a:latin typeface="Arial" panose="020B0604020202020204" pitchFamily="34" charset="0"/>
                <a:ea typeface="ＭＳ Ｐゴシック" panose="020B0600070205080204" pitchFamily="34" charset="-128"/>
              </a:rPr>
              <a:t> by developing a steady flow of engaging content.</a:t>
            </a:r>
            <a:endParaRPr lang="en-US" altLang="en-US" dirty="0">
              <a:solidFill>
                <a:srgbClr val="008000"/>
              </a:solidFill>
              <a:latin typeface="Arial" panose="020B0604020202020204" pitchFamily="34" charset="0"/>
              <a:ea typeface="ＭＳ Ｐゴシック" panose="020B0600070205080204" pitchFamily="34" charset="-128"/>
            </a:endParaRPr>
          </a:p>
          <a:p>
            <a:endParaRPr lang="en-US" altLang="en-US" dirty="0">
              <a:solidFill>
                <a:srgbClr val="008000"/>
              </a:solidFill>
              <a:latin typeface="Arial" panose="020B0604020202020204" pitchFamily="34" charset="0"/>
              <a:ea typeface="ＭＳ Ｐゴシック" panose="020B0600070205080204" pitchFamily="34" charset="-128"/>
            </a:endParaRP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5920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p:spPr>
        <p:txBody>
          <a:bodyPr/>
          <a:lstStyle/>
          <a:p>
            <a:pPr>
              <a:spcBef>
                <a:spcPct val="0"/>
              </a:spcBef>
            </a:pPr>
            <a:endParaRPr lang="en-US" dirty="0"/>
          </a:p>
          <a:p>
            <a:pPr>
              <a:spcBef>
                <a:spcPct val="0"/>
              </a:spcBef>
            </a:pPr>
            <a:r>
              <a:rPr lang="en-US" dirty="0"/>
              <a:t>Social networks have become an important force in both business-to-consumer and business-to-business marketing. Major ones include </a:t>
            </a:r>
            <a:r>
              <a:rPr lang="en-US" dirty="0" err="1"/>
              <a:t>Facebook</a:t>
            </a:r>
            <a:r>
              <a:rPr lang="en-US" dirty="0"/>
              <a:t>, which is the world’s </a:t>
            </a:r>
            <a:r>
              <a:rPr lang="en-US" dirty="0" err="1"/>
              <a:t>biggest;MySpace</a:t>
            </a:r>
            <a:r>
              <a:rPr lang="en-US" dirty="0"/>
              <a:t>, which concentrates on music and entertainment; LinkedIn, which targets career-minded professionals; and Twitter, which allows members to network via 140-character messages or “tweets.” Different networks offer different benefits to firms. For example, Twitter can be an early warning system that permits rapid response, whereas </a:t>
            </a:r>
            <a:r>
              <a:rPr lang="en-US" dirty="0" err="1"/>
              <a:t>Facebook</a:t>
            </a:r>
            <a:r>
              <a:rPr lang="en-US" dirty="0"/>
              <a:t> allows deeper dives to engage consumers in more meaningful ways</a:t>
            </a:r>
          </a:p>
          <a:p>
            <a:pPr>
              <a:spcBef>
                <a:spcPct val="0"/>
              </a:spcBef>
            </a:pPr>
            <a:endParaRPr lang="en-US" dirty="0"/>
          </a:p>
          <a:p>
            <a:r>
              <a:rPr lang="en-US" dirty="0"/>
              <a:t>Online communities and forums come in all shapes and sizes. Many are created by consumers or groups of consumers with no commercial interests or company affiliations. Others are sponsored by companies whose members communicate with the company and with each other through postings, instant messaging, and chat discussions about special interests related to the company’s products. </a:t>
            </a:r>
            <a:r>
              <a:rPr lang="en-US" sz="1200" kern="1200" baseline="0" dirty="0">
                <a:solidFill>
                  <a:schemeClr val="tx1"/>
                </a:solidFill>
                <a:latin typeface="Tahoma" pitchFamily="34" charset="0"/>
                <a:ea typeface="+mn-ea"/>
                <a:cs typeface="+mn-cs"/>
              </a:rPr>
              <a:t>Apple hosts a large number of discussion groups organized by product lines and also by consumer versus professional use. These groups are customers’ primary source of product information after warranties expire.</a:t>
            </a:r>
            <a:endParaRPr lang="en-US" dirty="0"/>
          </a:p>
          <a:p>
            <a:pPr>
              <a:spcBef>
                <a:spcPct val="0"/>
              </a:spcBef>
            </a:pPr>
            <a:endParaRPr lang="en-US" dirty="0"/>
          </a:p>
        </p:txBody>
      </p:sp>
      <p:sp>
        <p:nvSpPr>
          <p:cNvPr id="128004" name="Slide Number Placeholder 3"/>
          <p:cNvSpPr>
            <a:spLocks noGrp="1"/>
          </p:cNvSpPr>
          <p:nvPr>
            <p:ph type="sldNum" sz="quarter" idx="5"/>
          </p:nvPr>
        </p:nvSpPr>
        <p:spPr>
          <a:noFill/>
        </p:spPr>
        <p:txBody>
          <a:bodyPr/>
          <a:lstStyle/>
          <a:p>
            <a:fld id="{43C9A487-78CD-4AC4-A8B7-97A9A239A087}"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https://www.ama.org/the-definition-of-marketing-what-is-marketing/#:~:text=A%20technique%20of%20creating%20and,of%20driving%20profitable%20customer%20action.</a:t>
            </a:r>
          </a:p>
          <a:p>
            <a:endParaRPr lang="en-US" dirty="0"/>
          </a:p>
          <a:p>
            <a:endParaRPr lang="en-US" dirty="0"/>
          </a:p>
          <a:p>
            <a:r>
              <a:rPr lang="en-US" dirty="0"/>
              <a:t>Which are more into promotion (MC)? </a:t>
            </a:r>
          </a:p>
          <a:p>
            <a:endParaRPr lang="en-US" dirty="0"/>
          </a:p>
          <a:p>
            <a:r>
              <a:rPr lang="en-US" dirty="0"/>
              <a:t>Many, which shows that promotion an important and the most constantly changing elements in the mix</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DDD003B-E762-4B75-99D8-964E9FE34BB6}" type="slidenum">
              <a:rPr lang="ar-SA" smtClean="0"/>
              <a:pPr>
                <a:defRPr/>
              </a:pPr>
              <a:t>33</a:t>
            </a:fld>
            <a:endParaRPr lang="en-US"/>
          </a:p>
        </p:txBody>
      </p:sp>
    </p:spTree>
    <p:extLst>
      <p:ext uri="{BB962C8B-B14F-4D97-AF65-F5344CB8AC3E}">
        <p14:creationId xmlns:p14="http://schemas.microsoft.com/office/powerpoint/2010/main" val="42406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Slide Number Placeholder 3"/>
          <p:cNvSpPr>
            <a:spLocks noGrp="1"/>
          </p:cNvSpPr>
          <p:nvPr>
            <p:ph type="sldNum" sz="quarter" idx="5"/>
          </p:nvPr>
        </p:nvSpPr>
        <p:spPr/>
        <p:txBody>
          <a:bodyPr/>
          <a:lstStyle/>
          <a:p>
            <a:pPr>
              <a:defRPr/>
            </a:pPr>
            <a:fld id="{EFB9C179-C417-450E-BBE4-C7A5FBA4B859}"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8000"/>
                </a:solidFill>
                <a:latin typeface="Arial" panose="020B0604020202020204" pitchFamily="34" charset="0"/>
                <a:ea typeface="ＭＳ Ｐゴシック" panose="020B0600070205080204" pitchFamily="34" charset="-128"/>
              </a:rPr>
              <a:t>This figure contrasts the two basic promotion mix strategies: push promotion versus pull promotion. The relative emphasis given to the specific promotion tools differs for push and pull strategies.</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A </a:t>
            </a:r>
            <a:r>
              <a:rPr lang="en-US" altLang="en-US" b="1" dirty="0">
                <a:solidFill>
                  <a:srgbClr val="008000"/>
                </a:solidFill>
                <a:latin typeface="Arial" panose="020B0604020202020204" pitchFamily="34" charset="0"/>
                <a:ea typeface="ＭＳ Ｐゴシック" panose="020B0600070205080204" pitchFamily="34" charset="-128"/>
              </a:rPr>
              <a:t>push strategy </a:t>
            </a:r>
            <a:r>
              <a:rPr lang="en-US" altLang="en-US" dirty="0">
                <a:solidFill>
                  <a:srgbClr val="008000"/>
                </a:solidFill>
                <a:latin typeface="Arial" panose="020B0604020202020204" pitchFamily="34" charset="0"/>
                <a:ea typeface="ＭＳ Ｐゴシック" panose="020B0600070205080204" pitchFamily="34" charset="-128"/>
              </a:rPr>
              <a:t>refers to a promotion strategy that calls for using the sales force and trade promotion to push the product through channels. The producer promotes the product to channel members that in turn promote it to final consumers.</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dirty="0">
                <a:solidFill>
                  <a:srgbClr val="008000"/>
                </a:solidFill>
                <a:latin typeface="Arial" panose="020B0604020202020204" pitchFamily="34" charset="0"/>
                <a:ea typeface="ＭＳ Ｐゴシック" panose="020B0600070205080204" pitchFamily="34" charset="-128"/>
              </a:rPr>
              <a:t>A </a:t>
            </a:r>
            <a:r>
              <a:rPr lang="en-US" altLang="en-US" b="1" dirty="0">
                <a:solidFill>
                  <a:srgbClr val="008000"/>
                </a:solidFill>
                <a:latin typeface="Arial" panose="020B0604020202020204" pitchFamily="34" charset="0"/>
                <a:ea typeface="ＭＳ Ｐゴシック" panose="020B0600070205080204" pitchFamily="34" charset="-128"/>
              </a:rPr>
              <a:t>pull strategy </a:t>
            </a:r>
            <a:r>
              <a:rPr lang="en-US" altLang="en-US" dirty="0">
                <a:solidFill>
                  <a:srgbClr val="008000"/>
                </a:solidFill>
                <a:latin typeface="Arial" panose="020B0604020202020204" pitchFamily="34" charset="0"/>
                <a:ea typeface="ＭＳ Ｐゴシック" panose="020B0600070205080204" pitchFamily="34" charset="-128"/>
              </a:rPr>
              <a:t>refers to a promotion strategy that calls for spending a lot on consumer advertising and promotion to induce final consumers to buy the product, creating a demand vacuum that pulls the product through the channel.</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b="1" dirty="0">
                <a:solidFill>
                  <a:srgbClr val="008000"/>
                </a:solidFill>
                <a:latin typeface="Arial" panose="020B0604020202020204" pitchFamily="34" charset="0"/>
                <a:ea typeface="ＭＳ Ｐゴシック" panose="020B0600070205080204" pitchFamily="34" charset="-128"/>
              </a:rPr>
              <a:t>Business-to-consume</a:t>
            </a:r>
            <a:r>
              <a:rPr lang="en-US" altLang="en-US" b="0" dirty="0">
                <a:solidFill>
                  <a:srgbClr val="008000"/>
                </a:solidFill>
                <a:latin typeface="Arial" panose="020B0604020202020204" pitchFamily="34" charset="0"/>
                <a:ea typeface="ＭＳ Ｐゴシック" panose="020B0600070205080204" pitchFamily="34" charset="-128"/>
              </a:rPr>
              <a:t>r companies</a:t>
            </a:r>
            <a:r>
              <a:rPr lang="en-US" altLang="en-US" b="1" dirty="0">
                <a:solidFill>
                  <a:srgbClr val="008000"/>
                </a:solidFill>
                <a:latin typeface="Arial" panose="020B0604020202020204" pitchFamily="34" charset="0"/>
                <a:ea typeface="ＭＳ Ｐゴシック" panose="020B0600070205080204" pitchFamily="34" charset="-128"/>
              </a:rPr>
              <a:t> pull more</a:t>
            </a:r>
            <a:r>
              <a:rPr lang="en-US" altLang="en-US" dirty="0">
                <a:solidFill>
                  <a:srgbClr val="008000"/>
                </a:solidFill>
                <a:latin typeface="Arial" panose="020B0604020202020204" pitchFamily="34" charset="0"/>
                <a:ea typeface="ＭＳ Ｐゴシック" panose="020B0600070205080204" pitchFamily="34" charset="-128"/>
              </a:rPr>
              <a:t>, putting more of their funds into advertising, followed by sales promotion, personal selling, and then public relations. </a:t>
            </a:r>
            <a:r>
              <a:rPr lang="en-US" altLang="en-US" b="1" dirty="0">
                <a:solidFill>
                  <a:srgbClr val="008000"/>
                </a:solidFill>
                <a:latin typeface="Arial" panose="020B0604020202020204" pitchFamily="34" charset="0"/>
                <a:ea typeface="ＭＳ Ｐゴシック" panose="020B0600070205080204" pitchFamily="34" charset="-128"/>
              </a:rPr>
              <a:t>Business-to-business</a:t>
            </a:r>
            <a:r>
              <a:rPr lang="en-US" altLang="en-US" b="0" dirty="0">
                <a:solidFill>
                  <a:srgbClr val="008000"/>
                </a:solidFill>
                <a:latin typeface="Arial" panose="020B0604020202020204" pitchFamily="34" charset="0"/>
                <a:ea typeface="ＭＳ Ｐゴシック" panose="020B0600070205080204" pitchFamily="34" charset="-128"/>
              </a:rPr>
              <a:t> marketers tend to </a:t>
            </a:r>
            <a:r>
              <a:rPr lang="en-US" altLang="en-US" b="1" dirty="0">
                <a:solidFill>
                  <a:srgbClr val="008000"/>
                </a:solidFill>
                <a:latin typeface="Arial" panose="020B0604020202020204" pitchFamily="34" charset="0"/>
                <a:ea typeface="ＭＳ Ｐゴシック" panose="020B0600070205080204" pitchFamily="34" charset="-128"/>
              </a:rPr>
              <a:t>push more</a:t>
            </a:r>
            <a:r>
              <a:rPr lang="en-US" altLang="en-US" dirty="0">
                <a:solidFill>
                  <a:srgbClr val="008000"/>
                </a:solidFill>
                <a:latin typeface="Arial" panose="020B0604020202020204" pitchFamily="34" charset="0"/>
                <a:ea typeface="ＭＳ Ｐゴシック" panose="020B0600070205080204" pitchFamily="34" charset="-128"/>
              </a:rPr>
              <a:t>, putting more of their funds into personal selling, followed by sales promotion, advertising, and public relations.</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4430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https://www.youtube.com/watch?v=4Y1y1-Xo1wc  difference </a:t>
            </a:r>
          </a:p>
          <a:p>
            <a:endParaRPr lang="en-US" dirty="0"/>
          </a:p>
          <a:p>
            <a:endParaRPr lang="en-US" dirty="0"/>
          </a:p>
          <a:p>
            <a:r>
              <a:rPr lang="en-US" dirty="0"/>
              <a:t>https://www.youtube.com/watch?v=m-muJ6LlnVs&amp;t=115s    </a:t>
            </a:r>
            <a:r>
              <a:rPr lang="en-US" b="0" i="0" dirty="0" err="1">
                <a:solidFill>
                  <a:srgbClr val="0F0F0F"/>
                </a:solidFill>
                <a:effectLst/>
                <a:latin typeface="Roboto" panose="02000000000000000000" pitchFamily="2" charset="0"/>
              </a:rPr>
              <a:t>Hubspot</a:t>
            </a:r>
            <a:endParaRPr lang="en-US" dirty="0"/>
          </a:p>
        </p:txBody>
      </p:sp>
      <p:sp>
        <p:nvSpPr>
          <p:cNvPr id="4" name="Slide Number Placeholder 3"/>
          <p:cNvSpPr>
            <a:spLocks noGrp="1"/>
          </p:cNvSpPr>
          <p:nvPr>
            <p:ph type="sldNum" sz="quarter" idx="5"/>
          </p:nvPr>
        </p:nvSpPr>
        <p:spPr/>
        <p:txBody>
          <a:bodyPr/>
          <a:lstStyle/>
          <a:p>
            <a:pPr>
              <a:defRPr/>
            </a:pPr>
            <a:fld id="{5DDD003B-E762-4B75-99D8-964E9FE34BB6}" type="slidenum">
              <a:rPr lang="ar-SA" smtClean="0"/>
              <a:pPr>
                <a:defRPr/>
              </a:pPr>
              <a:t>6</a:t>
            </a:fld>
            <a:endParaRPr lang="en-US"/>
          </a:p>
        </p:txBody>
      </p:sp>
    </p:spTree>
    <p:extLst>
      <p:ext uri="{BB962C8B-B14F-4D97-AF65-F5344CB8AC3E}">
        <p14:creationId xmlns:p14="http://schemas.microsoft.com/office/powerpoint/2010/main" val="4028088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400" dirty="0"/>
              <a:t>Advertising:</a:t>
            </a:r>
            <a:r>
              <a:rPr lang="en-US" sz="1400" baseline="0" dirty="0"/>
              <a:t> </a:t>
            </a:r>
            <a:r>
              <a:rPr lang="en-US" sz="1400" dirty="0"/>
              <a:t>Paid form of </a:t>
            </a:r>
            <a:r>
              <a:rPr lang="en-US" sz="1400" dirty="0" err="1"/>
              <a:t>nonpersonal</a:t>
            </a:r>
            <a:r>
              <a:rPr lang="en-US" sz="1400" dirty="0"/>
              <a:t> communication about an organization and its products transmitted to a target audience through mass media, such as television, radio, the Internet, newspapers, magazines, direct mail, outdoor displays, and signs on mass transit vehicles (PF)</a:t>
            </a:r>
          </a:p>
          <a:p>
            <a:endParaRPr lang="en-US" dirty="0"/>
          </a:p>
        </p:txBody>
      </p:sp>
      <p:sp>
        <p:nvSpPr>
          <p:cNvPr id="4" name="Slide Number Placeholder 3"/>
          <p:cNvSpPr>
            <a:spLocks noGrp="1"/>
          </p:cNvSpPr>
          <p:nvPr>
            <p:ph type="sldNum" sz="quarter" idx="10"/>
          </p:nvPr>
        </p:nvSpPr>
        <p:spPr/>
        <p:txBody>
          <a:bodyPr/>
          <a:lstStyle/>
          <a:p>
            <a:pPr>
              <a:defRPr/>
            </a:pPr>
            <a:fld id="{5DDD003B-E762-4B75-99D8-964E9FE34BB6}" type="slidenum">
              <a:rPr lang="ar-SA"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dirty="0">
                <a:solidFill>
                  <a:srgbClr val="008000"/>
                </a:solidFill>
                <a:latin typeface="Arial" panose="020B0604020202020204" pitchFamily="34" charset="0"/>
                <a:ea typeface="ＭＳ Ｐゴシック" panose="020B0600070205080204" pitchFamily="34" charset="-128"/>
              </a:rPr>
              <a:t>An </a:t>
            </a:r>
            <a:r>
              <a:rPr lang="en-US" altLang="en-US" b="1" dirty="0">
                <a:solidFill>
                  <a:srgbClr val="008000"/>
                </a:solidFill>
                <a:latin typeface="Arial" panose="020B0604020202020204" pitchFamily="34" charset="0"/>
                <a:ea typeface="ＭＳ Ｐゴシック" panose="020B0600070205080204" pitchFamily="34" charset="-128"/>
              </a:rPr>
              <a:t>advertising objective </a:t>
            </a:r>
            <a:r>
              <a:rPr lang="en-US" altLang="en-US" b="0" dirty="0">
                <a:solidFill>
                  <a:srgbClr val="008000"/>
                </a:solidFill>
                <a:latin typeface="Arial" panose="020B0604020202020204" pitchFamily="34" charset="0"/>
                <a:ea typeface="ＭＳ Ｐゴシック" panose="020B0600070205080204" pitchFamily="34" charset="-128"/>
              </a:rPr>
              <a:t>is</a:t>
            </a:r>
            <a:r>
              <a:rPr lang="en-US" altLang="en-US" b="0" baseline="0" dirty="0">
                <a:solidFill>
                  <a:srgbClr val="008000"/>
                </a:solidFill>
                <a:latin typeface="Arial" panose="020B0604020202020204" pitchFamily="34" charset="0"/>
                <a:ea typeface="ＭＳ Ｐゴシック" panose="020B0600070205080204" pitchFamily="34" charset="-128"/>
              </a:rPr>
              <a:t> a</a:t>
            </a:r>
            <a:r>
              <a:rPr lang="en-US" altLang="en-US" dirty="0">
                <a:solidFill>
                  <a:srgbClr val="008000"/>
                </a:solidFill>
                <a:latin typeface="Arial" panose="020B0604020202020204" pitchFamily="34" charset="0"/>
                <a:ea typeface="ＭＳ Ｐゴシック" panose="020B0600070205080204" pitchFamily="34" charset="-128"/>
              </a:rPr>
              <a:t> specific communication task to be accomplished with a specific target audience during a specific period of time.</a:t>
            </a:r>
            <a:r>
              <a:rPr lang="en-US" altLang="en-US" baseline="0" dirty="0">
                <a:solidFill>
                  <a:srgbClr val="008000"/>
                </a:solidFill>
                <a:latin typeface="Arial" panose="020B0604020202020204" pitchFamily="34" charset="0"/>
                <a:ea typeface="ＭＳ Ｐゴシック" panose="020B0600070205080204" pitchFamily="34" charset="-128"/>
              </a:rPr>
              <a:t> </a:t>
            </a:r>
            <a:r>
              <a:rPr lang="en-US" altLang="en-US" b="0" dirty="0">
                <a:solidFill>
                  <a:srgbClr val="008000"/>
                </a:solidFill>
                <a:latin typeface="Arial" panose="020B0604020202020204" pitchFamily="34" charset="0"/>
                <a:ea typeface="ＭＳ Ｐゴシック" panose="020B0600070205080204" pitchFamily="34" charset="-128"/>
              </a:rPr>
              <a:t>Advertising objectives can be classified by their primary purpose which is, to inform, persuade, or remind. </a:t>
            </a:r>
            <a:r>
              <a:rPr lang="en-US" altLang="en-US" dirty="0">
                <a:solidFill>
                  <a:srgbClr val="008000"/>
                </a:solidFill>
                <a:latin typeface="Arial" panose="020B0604020202020204" pitchFamily="34" charset="0"/>
                <a:ea typeface="ＭＳ Ｐゴシック" panose="020B0600070205080204" pitchFamily="34" charset="-128"/>
              </a:rPr>
              <a:t>This table lists the examples of each of these specific objectives.</a:t>
            </a:r>
          </a:p>
          <a:p>
            <a:endParaRPr lang="en-US" altLang="en-US" dirty="0">
              <a:solidFill>
                <a:srgbClr val="008000"/>
              </a:solidFill>
              <a:latin typeface="Arial" panose="020B0604020202020204" pitchFamily="34" charset="0"/>
              <a:ea typeface="ＭＳ Ｐゴシック" panose="020B0600070205080204" pitchFamily="34" charset="-128"/>
            </a:endParaRPr>
          </a:p>
          <a:p>
            <a:r>
              <a:rPr lang="en-US" altLang="en-US" b="1" dirty="0">
                <a:solidFill>
                  <a:srgbClr val="008000"/>
                </a:solidFill>
                <a:latin typeface="Arial" panose="020B0604020202020204" pitchFamily="34" charset="0"/>
                <a:ea typeface="ＭＳ Ｐゴシック" panose="020B0600070205080204" pitchFamily="34" charset="-128"/>
              </a:rPr>
              <a:t>Informative advertising </a:t>
            </a:r>
            <a:r>
              <a:rPr lang="en-US" altLang="en-US" dirty="0">
                <a:solidFill>
                  <a:srgbClr val="008000"/>
                </a:solidFill>
                <a:latin typeface="Arial" panose="020B0604020202020204" pitchFamily="34" charset="0"/>
                <a:ea typeface="ＭＳ Ｐゴシック" panose="020B0600070205080204" pitchFamily="34" charset="-128"/>
              </a:rPr>
              <a:t>is used heavily when introducing a new product category. </a:t>
            </a:r>
            <a:r>
              <a:rPr lang="en-US" altLang="en-US" b="1" dirty="0">
                <a:solidFill>
                  <a:srgbClr val="008000"/>
                </a:solidFill>
                <a:latin typeface="Arial" panose="020B0604020202020204" pitchFamily="34" charset="0"/>
                <a:ea typeface="ＭＳ Ｐゴシック" panose="020B0600070205080204" pitchFamily="34" charset="-128"/>
              </a:rPr>
              <a:t>Persuasive advertising </a:t>
            </a:r>
            <a:r>
              <a:rPr lang="en-US" altLang="en-US" dirty="0">
                <a:solidFill>
                  <a:srgbClr val="008000"/>
                </a:solidFill>
                <a:latin typeface="Arial" panose="020B0604020202020204" pitchFamily="34" charset="0"/>
                <a:ea typeface="ＭＳ Ｐゴシック" panose="020B0600070205080204" pitchFamily="34" charset="-128"/>
              </a:rPr>
              <a:t>becomes more important as competition increases. And, </a:t>
            </a:r>
            <a:r>
              <a:rPr lang="en-US" altLang="en-US" b="1" dirty="0">
                <a:solidFill>
                  <a:srgbClr val="008000"/>
                </a:solidFill>
                <a:latin typeface="Arial" panose="020B0604020202020204" pitchFamily="34" charset="0"/>
                <a:ea typeface="ＭＳ Ｐゴシック" panose="020B0600070205080204" pitchFamily="34" charset="-128"/>
              </a:rPr>
              <a:t>reminder advertising </a:t>
            </a:r>
            <a:r>
              <a:rPr lang="en-US" altLang="en-US" dirty="0">
                <a:solidFill>
                  <a:srgbClr val="008000"/>
                </a:solidFill>
                <a:latin typeface="Arial" panose="020B0604020202020204" pitchFamily="34" charset="0"/>
                <a:ea typeface="ＭＳ Ｐゴシック" panose="020B0600070205080204" pitchFamily="34" charset="-128"/>
              </a:rPr>
              <a:t>is important for mature products; it helps to maintain customer relationships and keep consumers thinking about the product.</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92279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Bonus: Super funny ads, Arabic or international, with brief discussion about it </a:t>
            </a:r>
          </a:p>
          <a:p>
            <a:endParaRPr lang="en-US" sz="1200" dirty="0"/>
          </a:p>
          <a:p>
            <a:r>
              <a:rPr lang="en-US" sz="1200" dirty="0"/>
              <a:t>Humor adds a handful of effective qualities to your marketing materials. At its best, humor is:</a:t>
            </a:r>
          </a:p>
          <a:p>
            <a:endParaRPr lang="en-US" sz="1200" dirty="0"/>
          </a:p>
          <a:p>
            <a:r>
              <a:rPr lang="en-US" sz="1200" dirty="0"/>
              <a:t>Attention-grabbing. Humor often stands out from other marketing and advertising attempts because it’s naturally colorful and original.</a:t>
            </a:r>
          </a:p>
          <a:p>
            <a:r>
              <a:rPr lang="en-US" sz="1200" dirty="0"/>
              <a:t>People love to spread laughter. Making your campaign humorous imbues it with more shareability.</a:t>
            </a:r>
          </a:p>
          <a:p>
            <a:r>
              <a:rPr lang="en-US" sz="1200" dirty="0"/>
              <a:t>Funny brands are more relatable and are seen as more trustworthy and human.</a:t>
            </a:r>
          </a:p>
          <a:p>
            <a:r>
              <a:rPr lang="en-US" sz="1200" dirty="0"/>
              <a:t>Humor is linked to higher recall, which means any message imbued with humor will be easier for your target demographics to remember.</a:t>
            </a:r>
          </a:p>
          <a:p>
            <a:r>
              <a:rPr lang="en-US" sz="1200" dirty="0"/>
              <a:t>The (Potential) Downside of Humor</a:t>
            </a:r>
          </a:p>
          <a:p>
            <a:endParaRPr lang="en-US" sz="1200" dirty="0"/>
          </a:p>
          <a:p>
            <a:r>
              <a:rPr lang="en-US" sz="1200" dirty="0"/>
              <a:t>However, at its worst, humor is:</a:t>
            </a:r>
          </a:p>
          <a:p>
            <a:endParaRPr lang="en-US" sz="1200" dirty="0"/>
          </a:p>
          <a:p>
            <a:r>
              <a:rPr lang="en-US" sz="1200" dirty="0"/>
              <a:t>The wrong joke at the wrong time can make your brand look amateurish and unprofessional.</a:t>
            </a:r>
          </a:p>
          <a:p>
            <a:r>
              <a:rPr lang="en-US" sz="1200" dirty="0"/>
              <a:t>If people think you’re cracking jokes for the sole purpose of getting more attention, you’ll be seen as exploitative rather than funny.</a:t>
            </a:r>
          </a:p>
          <a:p>
            <a:r>
              <a:rPr lang="en-US" sz="1200" dirty="0"/>
              <a:t>Humor can cheapen certain ideas or make them be taken less seriously.</a:t>
            </a:r>
          </a:p>
          <a:p>
            <a:r>
              <a:rPr lang="en-US" sz="1200" dirty="0"/>
              <a:t>In some cases, humor can be outright offensive.</a:t>
            </a:r>
            <a:br>
              <a:rPr lang="en-US" sz="1200" dirty="0"/>
            </a:br>
            <a:br>
              <a:rPr lang="en-US" sz="1200" dirty="0"/>
            </a:br>
            <a:r>
              <a:rPr lang="en-US" sz="1200" dirty="0">
                <a:hlinkClick r:id="rId3"/>
              </a:rPr>
              <a:t>https://www.forbes.com/sites/steveolenski/2018/06/15/the-cmos-guide-to-using-humor-in-marketing/?sh=b889ac62bf73</a:t>
            </a:r>
            <a:br>
              <a:rPr lang="en-US" sz="1200" dirty="0"/>
            </a:br>
            <a:br>
              <a:rPr lang="en-US" sz="1200" dirty="0"/>
            </a:br>
            <a:endParaRPr lang="en-US" dirty="0"/>
          </a:p>
          <a:p>
            <a:endParaRPr lang="en-US" dirty="0"/>
          </a:p>
          <a:p>
            <a:r>
              <a:rPr lang="en-US" dirty="0"/>
              <a:t>https://www.youtube.com/watch?v=aKKcW7vuV2c&amp;t=10s  Pepsi coke </a:t>
            </a:r>
          </a:p>
          <a:p>
            <a:endParaRPr lang="en-US" dirty="0"/>
          </a:p>
          <a:p>
            <a:endParaRPr lang="en-US" dirty="0"/>
          </a:p>
          <a:p>
            <a:r>
              <a:rPr lang="en-US" dirty="0"/>
              <a:t>https://www.youtube.com/watch?v=kKzjkYqIguI   top Egyptian   </a:t>
            </a:r>
            <a:r>
              <a:rPr lang="en-US" dirty="0" err="1"/>
              <a:t>valume</a:t>
            </a:r>
            <a:r>
              <a:rPr lang="en-US" dirty="0"/>
              <a:t> </a:t>
            </a:r>
          </a:p>
          <a:p>
            <a:endParaRPr lang="en-US" dirty="0"/>
          </a:p>
          <a:p>
            <a:r>
              <a:rPr lang="en-US" dirty="0"/>
              <a:t>https://www.youtube.com/watch?v=R8JZIrQmgSc   funny Egyptian Nescafe </a:t>
            </a:r>
          </a:p>
          <a:p>
            <a:endParaRPr lang="en-US" dirty="0"/>
          </a:p>
          <a:p>
            <a:r>
              <a:rPr lang="en-US" dirty="0"/>
              <a:t>https://www.youtube.com/watch?v=lVHRQSHoGgU  top </a:t>
            </a:r>
            <a:r>
              <a:rPr lang="en-US" dirty="0" err="1"/>
              <a:t>Kaliji</a:t>
            </a:r>
            <a:r>
              <a:rPr lang="en-US" dirty="0"/>
              <a:t>    English language</a:t>
            </a:r>
          </a:p>
          <a:p>
            <a:endParaRPr lang="en-US" dirty="0"/>
          </a:p>
          <a:p>
            <a:r>
              <a:rPr lang="en-US" dirty="0"/>
              <a:t>https://www.youtube.com/watch?v=eouWcUlcNzk  old nice Saudi   HASS</a:t>
            </a:r>
          </a:p>
          <a:p>
            <a:endParaRPr lang="en-US" dirty="0"/>
          </a:p>
          <a:p>
            <a:r>
              <a:rPr lang="en-US" dirty="0"/>
              <a:t>https://www.youtube.com/watch?v=T-tcwYwnexU    funny Saudi </a:t>
            </a:r>
            <a:br>
              <a:rPr lang="en-US" dirty="0"/>
            </a:br>
            <a:endParaRPr lang="en-US" dirty="0"/>
          </a:p>
        </p:txBody>
      </p:sp>
      <p:sp>
        <p:nvSpPr>
          <p:cNvPr id="4" name="Slide Number Placeholder 3"/>
          <p:cNvSpPr>
            <a:spLocks noGrp="1"/>
          </p:cNvSpPr>
          <p:nvPr>
            <p:ph type="sldNum" sz="quarter" idx="5"/>
          </p:nvPr>
        </p:nvSpPr>
        <p:spPr/>
        <p:txBody>
          <a:bodyPr/>
          <a:lstStyle/>
          <a:p>
            <a:pPr>
              <a:defRPr/>
            </a:pPr>
            <a:fld id="{5DDD003B-E762-4B75-99D8-964E9FE34BB6}" type="slidenum">
              <a:rPr lang="ar-SA" smtClean="0"/>
              <a:pPr>
                <a:defRPr/>
              </a:pPr>
              <a:t>10</a:t>
            </a:fld>
            <a:endParaRPr lang="en-US"/>
          </a:p>
        </p:txBody>
      </p:sp>
    </p:spTree>
    <p:extLst>
      <p:ext uri="{BB962C8B-B14F-4D97-AF65-F5344CB8AC3E}">
        <p14:creationId xmlns:p14="http://schemas.microsoft.com/office/powerpoint/2010/main" val="352835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8000"/>
                </a:solidFill>
                <a:latin typeface="Arial" panose="020B0604020202020204" pitchFamily="34" charset="0"/>
                <a:ea typeface="ＭＳ Ｐゴシック" panose="020B0600070205080204" pitchFamily="34" charset="-128"/>
              </a:rPr>
              <a:t>This figure shows the four important decisions made by </a:t>
            </a:r>
            <a:r>
              <a:rPr lang="en-US" altLang="en-US" dirty="0">
                <a:latin typeface="Arial" panose="020B0604020202020204" pitchFamily="34" charset="0"/>
                <a:ea typeface="ＭＳ Ｐゴシック" panose="020B0600070205080204" pitchFamily="34" charset="-128"/>
              </a:rPr>
              <a:t>marketing management when developing an advertising program. These decisions include setting </a:t>
            </a:r>
            <a:r>
              <a:rPr lang="en-US" altLang="en-US" b="0" dirty="0">
                <a:latin typeface="Arial" panose="020B0604020202020204" pitchFamily="34" charset="0"/>
                <a:ea typeface="ＭＳ Ｐゴシック" panose="020B0600070205080204" pitchFamily="34" charset="-128"/>
              </a:rPr>
              <a:t>advertising  objectives, setting the advertising budget, developing advertising strategy, that is, message decisions and media decisions, and evaluating advertising campaigns.</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556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0"/>
            <a:ext cx="9144000" cy="6858000"/>
          </a:xfrm>
          <a:prstGeom prst="rect">
            <a:avLst/>
          </a:prstGeom>
          <a:solidFill>
            <a:srgbClr val="000099"/>
          </a:solidFill>
          <a:ln w="38100">
            <a:noFill/>
            <a:miter lim="800000"/>
            <a:headEnd/>
            <a:tailEnd/>
          </a:ln>
          <a:effectLst/>
        </p:spPr>
        <p:txBody>
          <a:bodyPr wrap="none" anchor="ctr"/>
          <a:lstStyle/>
          <a:p>
            <a:pPr algn="ctr">
              <a:defRPr/>
            </a:pPr>
            <a:endParaRPr lang="en-US">
              <a:solidFill>
                <a:srgbClr val="CC0000"/>
              </a:solidFill>
            </a:endParaRPr>
          </a:p>
        </p:txBody>
      </p:sp>
      <p:sp>
        <p:nvSpPr>
          <p:cNvPr id="5" name="Rectangle 3"/>
          <p:cNvSpPr>
            <a:spLocks noChangeArrowheads="1"/>
          </p:cNvSpPr>
          <p:nvPr userDrawn="1"/>
        </p:nvSpPr>
        <p:spPr bwMode="auto">
          <a:xfrm>
            <a:off x="304800" y="304800"/>
            <a:ext cx="8534400" cy="6172200"/>
          </a:xfrm>
          <a:prstGeom prst="rect">
            <a:avLst/>
          </a:prstGeom>
          <a:solidFill>
            <a:schemeClr val="bg1"/>
          </a:solidFill>
          <a:ln w="76200">
            <a:noFill/>
            <a:miter lim="800000"/>
            <a:headEnd/>
            <a:tailEnd/>
          </a:ln>
          <a:effectLst/>
        </p:spPr>
        <p:txBody>
          <a:bodyPr wrap="none" anchor="ctr"/>
          <a:lstStyle/>
          <a:p>
            <a:pPr>
              <a:defRPr/>
            </a:pPr>
            <a:endParaRPr lang="en-US"/>
          </a:p>
        </p:txBody>
      </p:sp>
      <p:sp>
        <p:nvSpPr>
          <p:cNvPr id="350212" name="Rectangle 4"/>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350213" name="Rectangle 5"/>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6" name="Rectangle 6"/>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838200" y="2057400"/>
            <a:ext cx="37338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2057400"/>
            <a:ext cx="37338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4" name="Trapezoid 3"/>
          <p:cNvSpPr/>
          <p:nvPr userDrawn="1"/>
        </p:nvSpPr>
        <p:spPr>
          <a:xfrm rot="18984247">
            <a:off x="-617538" y="452438"/>
            <a:ext cx="2763838" cy="569912"/>
          </a:xfrm>
          <a:prstGeom prst="trapezoid">
            <a:avLst>
              <a:gd name="adj" fmla="val 10267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anchor="ctr"/>
          <a:lstStyle/>
          <a:p>
            <a:pPr algn="ctr" fontAlgn="auto">
              <a:spcBef>
                <a:spcPts val="0"/>
              </a:spcBef>
              <a:spcAft>
                <a:spcPts val="0"/>
              </a:spcAft>
              <a:defRPr/>
            </a:pPr>
            <a:r>
              <a:rPr lang="en-US" sz="3200" dirty="0"/>
              <a:t>Defined</a:t>
            </a:r>
          </a:p>
        </p:txBody>
      </p:sp>
      <p:sp>
        <p:nvSpPr>
          <p:cNvPr id="5" name="Footer Placeholder 4"/>
          <p:cNvSpPr txBox="1">
            <a:spLocks/>
          </p:cNvSpPr>
          <p:nvPr userDrawn="1"/>
        </p:nvSpPr>
        <p:spPr>
          <a:xfrm>
            <a:off x="457200" y="6629400"/>
            <a:ext cx="5715000" cy="228600"/>
          </a:xfrm>
          <a:prstGeom prst="rect">
            <a:avLst/>
          </a:prstGeom>
        </p:spPr>
        <p:txBody>
          <a:bodyPr anchor="ctr"/>
          <a:lstStyle>
            <a:lvl1pPr>
              <a:defRPr sz="1000">
                <a:solidFill>
                  <a:schemeClr val="accent6">
                    <a:lumMod val="10000"/>
                  </a:schemeClr>
                </a:solidFill>
                <a:latin typeface="Arial" pitchFamily="34" charset="0"/>
                <a:cs typeface="Arial" pitchFamily="34" charset="0"/>
              </a:defRPr>
            </a:lvl1pPr>
          </a:lstStyle>
          <a:p>
            <a:pPr fontAlgn="auto">
              <a:spcBef>
                <a:spcPts val="0"/>
              </a:spcBef>
              <a:spcAft>
                <a:spcPts val="0"/>
              </a:spcAft>
              <a:defRPr/>
            </a:pPr>
            <a:r>
              <a:rPr lang="en-US" sz="900" dirty="0">
                <a:latin typeface="+mj-lt"/>
              </a:rPr>
              <a:t>Copyright © 2012 Pearson Education, Inc. Publishing as Prentice Hall</a:t>
            </a:r>
          </a:p>
        </p:txBody>
      </p:sp>
      <p:cxnSp>
        <p:nvCxnSpPr>
          <p:cNvPr id="8" name="Straight Connector 7"/>
          <p:cNvCxnSpPr/>
          <p:nvPr userDrawn="1"/>
        </p:nvCxnSpPr>
        <p:spPr>
          <a:xfrm>
            <a:off x="0" y="6629400"/>
            <a:ext cx="9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838200" y="1981200"/>
            <a:ext cx="7620000" cy="3962400"/>
          </a:xfrm>
          <a:prstGeom prst="rect">
            <a:avLst/>
          </a:prstGeom>
        </p:spPr>
        <p:txBody>
          <a:bodyPr/>
          <a:lstStyle>
            <a:lvl1pPr marL="0" indent="0">
              <a:buNone/>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1143000" y="813204"/>
            <a:ext cx="7315200" cy="863196"/>
          </a:xfrm>
          <a:prstGeom prst="rect">
            <a:avLst/>
          </a:prstGeom>
        </p:spPr>
        <p:txBody>
          <a:bodyPr/>
          <a:lstStyle>
            <a:lvl1pPr algn="ctr">
              <a:defRPr/>
            </a:lvl1pPr>
          </a:lstStyle>
          <a:p>
            <a:r>
              <a:rPr lang="en-US"/>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9"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79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7" name="Picture 16"/>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85800" y="1703155"/>
            <a:ext cx="3369600" cy="4564800"/>
          </a:xfrm>
          <a:prstGeom prst="rect">
            <a:avLst/>
          </a:prstGeom>
        </p:spPr>
      </p:pic>
    </p:spTree>
    <p:extLst>
      <p:ext uri="{BB962C8B-B14F-4D97-AF65-F5344CB8AC3E}">
        <p14:creationId xmlns:p14="http://schemas.microsoft.com/office/powerpoint/2010/main" val="3315618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0"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1"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11438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2/25/2024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pic>
        <p:nvPicPr>
          <p:cNvPr id="7"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hape 16"/>
          <p:cNvSpPr txBox="1"/>
          <p:nvPr userDrawn="1"/>
        </p:nvSpPr>
        <p:spPr>
          <a:xfrm>
            <a:off x="1608667"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72189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7"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9" name="Shape 16"/>
          <p:cNvSpPr txBox="1"/>
          <p:nvPr userDrawn="1"/>
        </p:nvSpPr>
        <p:spPr>
          <a:xfrm>
            <a:off x="1608667"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75911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4"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99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0"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35849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7"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8"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09098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6"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8" name="Shape 16"/>
          <p:cNvSpPr txBox="1"/>
          <p:nvPr userDrawn="1"/>
        </p:nvSpPr>
        <p:spPr>
          <a:xfrm>
            <a:off x="1600200" y="6429344"/>
            <a:ext cx="7162799" cy="276959"/>
          </a:xfrm>
          <a:prstGeom prst="rect">
            <a:avLst/>
          </a:prstGeom>
          <a:noFill/>
          <a:ln>
            <a:noFill/>
          </a:ln>
        </p:spPr>
        <p:txBody>
          <a:bodyPr lIns="91425" tIns="45700" rIns="91425" bIns="45700" anchor="t" anchorCtr="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6669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891221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2/25/2024</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sp>
        <p:nvSpPr>
          <p:cNvPr id="14" name="Content Placeholder 16"/>
          <p:cNvSpPr>
            <a:spLocks noGrp="1"/>
          </p:cNvSpPr>
          <p:nvPr>
            <p:ph sz="quarter" idx="19" hasCustomPrompt="1"/>
          </p:nvPr>
        </p:nvSpPr>
        <p:spPr>
          <a:xfrm>
            <a:off x="2896524" y="6426000"/>
            <a:ext cx="5943600" cy="184666"/>
          </a:xfrm>
          <a:prstGeom prst="rect">
            <a:avLst/>
          </a:prstGeom>
        </p:spPr>
        <p:txBody>
          <a:bodyPr wrap="square" lIns="0" tIns="0" rIns="0" bIns="0">
            <a:spAutoFit/>
          </a:bodyPr>
          <a:lstStyle>
            <a:lvl1pPr marL="0" indent="0">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3"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52388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18291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18" name="Text Placeholder 17"/>
          <p:cNvSpPr>
            <a:spLocks noGrp="1"/>
          </p:cNvSpPr>
          <p:nvPr>
            <p:ph type="body" sz="quarter" idx="16"/>
          </p:nvPr>
        </p:nvSpPr>
        <p:spPr>
          <a:xfrm>
            <a:off x="1752600" y="6529254"/>
            <a:ext cx="5867400" cy="187537"/>
          </a:xfrm>
        </p:spPr>
        <p:txBody>
          <a:bodyPr/>
          <a:lstStyle>
            <a:lvl1pPr marL="0" indent="0">
              <a:buNone/>
              <a:defRPr sz="1200" baseline="0"/>
            </a:lvl1pPr>
          </a:lstStyle>
          <a:p>
            <a:pPr lvl="0"/>
            <a:endParaRPr lang="en-IN" dirty="0"/>
          </a:p>
        </p:txBody>
      </p:sp>
      <p:pic>
        <p:nvPicPr>
          <p:cNvPr id="17" name="Picture 16"/>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85800" y="1703155"/>
            <a:ext cx="3369600" cy="4564800"/>
          </a:xfrm>
          <a:prstGeom prst="rect">
            <a:avLst/>
          </a:prstGeom>
        </p:spPr>
      </p:pic>
    </p:spTree>
    <p:extLst>
      <p:ext uri="{BB962C8B-B14F-4D97-AF65-F5344CB8AC3E}">
        <p14:creationId xmlns:p14="http://schemas.microsoft.com/office/powerpoint/2010/main" val="32671095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3298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2/25/2024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86148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11430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2/25/2024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971800"/>
            <a:ext cx="8207375" cy="144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p:cNvSpPr>
            <a:spLocks noGrp="1"/>
          </p:cNvSpPr>
          <p:nvPr>
            <p:ph sz="quarter" idx="14"/>
          </p:nvPr>
        </p:nvSpPr>
        <p:spPr>
          <a:xfrm>
            <a:off x="457200" y="4648200"/>
            <a:ext cx="8207375" cy="129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6074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68616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13" name="TextBox 12"/>
          <p:cNvSpPr txBox="1"/>
          <p:nvPr userDrawn="1"/>
        </p:nvSpPr>
        <p:spPr>
          <a:xfrm>
            <a:off x="95799" y="6438054"/>
            <a:ext cx="7162800"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p>
        </p:txBody>
      </p:sp>
    </p:spTree>
    <p:extLst>
      <p:ext uri="{BB962C8B-B14F-4D97-AF65-F5344CB8AC3E}">
        <p14:creationId xmlns:p14="http://schemas.microsoft.com/office/powerpoint/2010/main" val="3161529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51186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48158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944369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11" name="TextBox 10"/>
          <p:cNvSpPr txBox="1"/>
          <p:nvPr userDrawn="1"/>
        </p:nvSpPr>
        <p:spPr>
          <a:xfrm>
            <a:off x="95799" y="6438054"/>
            <a:ext cx="7162800"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p>
        </p:txBody>
      </p:sp>
    </p:spTree>
    <p:extLst>
      <p:ext uri="{BB962C8B-B14F-4D97-AF65-F5344CB8AC3E}">
        <p14:creationId xmlns:p14="http://schemas.microsoft.com/office/powerpoint/2010/main" val="24418617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2/25/2024</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sp>
        <p:nvSpPr>
          <p:cNvPr id="14" name="Content Placeholder 16"/>
          <p:cNvSpPr>
            <a:spLocks noGrp="1"/>
          </p:cNvSpPr>
          <p:nvPr>
            <p:ph sz="quarter" idx="19" hasCustomPrompt="1"/>
          </p:nvPr>
        </p:nvSpPr>
        <p:spPr>
          <a:xfrm>
            <a:off x="2896524" y="6426000"/>
            <a:ext cx="5943600" cy="184666"/>
          </a:xfrm>
          <a:prstGeom prst="rect">
            <a:avLst/>
          </a:prstGeo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
                <a:srgbClr val="007FA3"/>
              </a:buClr>
              <a:buSzTx/>
              <a:buFont typeface="Arial" panose="020B0604020202020204" pitchFamily="34" charset="0"/>
              <a:buNone/>
              <a:tabLst/>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3"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3971266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6990449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18" name="Text Placeholder 17"/>
          <p:cNvSpPr>
            <a:spLocks noGrp="1"/>
          </p:cNvSpPr>
          <p:nvPr>
            <p:ph type="body" sz="quarter" idx="16"/>
          </p:nvPr>
        </p:nvSpPr>
        <p:spPr>
          <a:xfrm>
            <a:off x="1457949" y="6608016"/>
            <a:ext cx="5867400" cy="187537"/>
          </a:xfrm>
        </p:spPr>
        <p:txBody>
          <a:bodyPr/>
          <a:lstStyle>
            <a:lvl1pPr marL="0" indent="0">
              <a:buNone/>
              <a:defRPr sz="1200" baseline="0"/>
            </a:lvl1pPr>
          </a:lstStyle>
          <a:p>
            <a:pPr lvl="0"/>
            <a:endParaRPr lang="en-IN" dirty="0"/>
          </a:p>
        </p:txBody>
      </p:sp>
      <p:pic>
        <p:nvPicPr>
          <p:cNvPr id="17" name="Picture 16"/>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85800" y="1703155"/>
            <a:ext cx="3369600" cy="4564800"/>
          </a:xfrm>
          <a:prstGeom prst="rect">
            <a:avLst/>
          </a:prstGeom>
        </p:spPr>
      </p:pic>
    </p:spTree>
    <p:extLst>
      <p:ext uri="{BB962C8B-B14F-4D97-AF65-F5344CB8AC3E}">
        <p14:creationId xmlns:p14="http://schemas.microsoft.com/office/powerpoint/2010/main" val="36568575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4851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057400"/>
            <a:ext cx="37338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2057400"/>
            <a:ext cx="37338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2/25/2024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4317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129539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2/25/2024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3048000"/>
            <a:ext cx="8229600" cy="129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4"/>
          </p:nvPr>
        </p:nvSpPr>
        <p:spPr>
          <a:xfrm>
            <a:off x="457200" y="4495800"/>
            <a:ext cx="82296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541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31806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13" name="TextBox 12"/>
          <p:cNvSpPr txBox="1"/>
          <p:nvPr userDrawn="1"/>
        </p:nvSpPr>
        <p:spPr>
          <a:xfrm>
            <a:off x="95799" y="6438054"/>
            <a:ext cx="7162800"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p>
        </p:txBody>
      </p:sp>
    </p:spTree>
    <p:extLst>
      <p:ext uri="{BB962C8B-B14F-4D97-AF65-F5344CB8AC3E}">
        <p14:creationId xmlns:p14="http://schemas.microsoft.com/office/powerpoint/2010/main" val="4010983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6962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621996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2/25/2024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25257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2/25/2024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11" name="TextBox 10"/>
          <p:cNvSpPr txBox="1"/>
          <p:nvPr userDrawn="1"/>
        </p:nvSpPr>
        <p:spPr>
          <a:xfrm>
            <a:off x="95799" y="6438054"/>
            <a:ext cx="7162800"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p>
        </p:txBody>
      </p:sp>
    </p:spTree>
    <p:extLst>
      <p:ext uri="{BB962C8B-B14F-4D97-AF65-F5344CB8AC3E}">
        <p14:creationId xmlns:p14="http://schemas.microsoft.com/office/powerpoint/2010/main" val="2524449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2/25/2024</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sp>
        <p:nvSpPr>
          <p:cNvPr id="14" name="Content Placeholder 16"/>
          <p:cNvSpPr>
            <a:spLocks noGrp="1"/>
          </p:cNvSpPr>
          <p:nvPr>
            <p:ph sz="quarter" idx="19" hasCustomPrompt="1"/>
          </p:nvPr>
        </p:nvSpPr>
        <p:spPr>
          <a:xfrm>
            <a:off x="2896524" y="6426000"/>
            <a:ext cx="5943600" cy="184666"/>
          </a:xfrm>
          <a:prstGeom prst="rect">
            <a:avLst/>
          </a:prstGeom>
        </p:spPr>
        <p:txBody>
          <a:bodyPr wrap="square" lIns="0" tIns="0" rIns="0" bIns="0">
            <a:spAutoFit/>
          </a:bodyPr>
          <a:lstStyle>
            <a:lvl1pPr marL="0" indent="0">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eaLnBrk="1" fontAlgn="auto" hangingPunct="1">
              <a:spcBef>
                <a:spcPts val="0"/>
              </a:spcBef>
              <a:spcAft>
                <a:spcPts val="0"/>
              </a:spcAft>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2019, 2016, 2013 Pearson Education, Inc. All Rights Reserved</a:t>
            </a:r>
          </a:p>
        </p:txBody>
      </p:sp>
      <p:pic>
        <p:nvPicPr>
          <p:cNvPr id="13"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893242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699811"/>
            <a:ext cx="8229600" cy="524087"/>
          </a:xfrm>
        </p:spPr>
        <p:txBody>
          <a:bodyPr/>
          <a:lstStyle/>
          <a:p>
            <a:r>
              <a:rPr lang="en-US" dirty="0"/>
              <a:t>Click to edit Master title style</a:t>
            </a:r>
          </a:p>
        </p:txBody>
      </p:sp>
      <p:sp>
        <p:nvSpPr>
          <p:cNvPr id="6" name="Footer Placeholder 4"/>
          <p:cNvSpPr>
            <a:spLocks noGrp="1"/>
          </p:cNvSpPr>
          <p:nvPr>
            <p:ph type="ftr" sz="quarter" idx="11"/>
          </p:nvPr>
        </p:nvSpPr>
        <p:spPr>
          <a:xfrm>
            <a:off x="93969" y="6172200"/>
            <a:ext cx="8595360" cy="235463"/>
          </a:xfrm>
        </p:spPr>
        <p:txBody>
          <a:bodyPr/>
          <a:lstStyle/>
          <a:p>
            <a:endParaRPr lang="en-US" dirty="0">
              <a:solidFill>
                <a:prstClr val="black"/>
              </a:solidFill>
            </a:endParaRP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solidFill>
                  <a:prstClr val="white"/>
                </a:solidFill>
              </a:rPr>
              <a:pPr/>
              <a:t>2/25/2024</a:t>
            </a:fld>
            <a:endParaRPr lang="en-US" dirty="0">
              <a:solidFill>
                <a:prstClr val="white"/>
              </a:solidFill>
            </a:endParaRPr>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solidFill>
                  <a:prstClr val="white"/>
                </a:solidFill>
              </a:rPr>
              <a:pPr/>
              <a:t>‹#›</a:t>
            </a:fld>
            <a:endParaRPr lang="en-US" dirty="0">
              <a:solidFill>
                <a:prstClr val="white"/>
              </a:solidFill>
            </a:endParaRPr>
          </a:p>
        </p:txBody>
      </p:sp>
      <p:sp>
        <p:nvSpPr>
          <p:cNvPr id="4" name="Content Placeholder 3"/>
          <p:cNvSpPr>
            <a:spLocks noGrp="1"/>
          </p:cNvSpPr>
          <p:nvPr>
            <p:ph sz="quarter" idx="13"/>
          </p:nvPr>
        </p:nvSpPr>
        <p:spPr>
          <a:xfrm>
            <a:off x="457200" y="5703888"/>
            <a:ext cx="8229600" cy="468312"/>
          </a:xfrm>
        </p:spPr>
        <p:txBody>
          <a:bodyPr/>
          <a:lstStyle>
            <a:lvl1pPr marL="0" indent="0">
              <a:buNone/>
              <a:defRPr/>
            </a:lvl1pPr>
          </a:lstStyle>
          <a:p>
            <a:pPr lvl="0"/>
            <a:endParaRPr lang="en-IN" dirty="0"/>
          </a:p>
        </p:txBody>
      </p:sp>
    </p:spTree>
    <p:extLst>
      <p:ext uri="{BB962C8B-B14F-4D97-AF65-F5344CB8AC3E}">
        <p14:creationId xmlns:p14="http://schemas.microsoft.com/office/powerpoint/2010/main" val="41007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0"/>
            <a:ext cx="9144000" cy="6858000"/>
          </a:xfrm>
          <a:prstGeom prst="rect">
            <a:avLst/>
          </a:prstGeom>
          <a:solidFill>
            <a:srgbClr val="000099"/>
          </a:solidFill>
          <a:ln w="38100">
            <a:noFill/>
            <a:miter lim="800000"/>
            <a:headEnd/>
            <a:tailEnd/>
          </a:ln>
          <a:effectLst/>
        </p:spPr>
        <p:txBody>
          <a:bodyPr wrap="none" anchor="ctr"/>
          <a:lstStyle/>
          <a:p>
            <a:pPr algn="ctr">
              <a:defRPr/>
            </a:pPr>
            <a:endParaRPr lang="en-US">
              <a:solidFill>
                <a:srgbClr val="CC0000"/>
              </a:solidFill>
            </a:endParaRPr>
          </a:p>
        </p:txBody>
      </p:sp>
      <p:sp>
        <p:nvSpPr>
          <p:cNvPr id="1034" name="Rectangle 10"/>
          <p:cNvSpPr>
            <a:spLocks noChangeArrowheads="1"/>
          </p:cNvSpPr>
          <p:nvPr userDrawn="1"/>
        </p:nvSpPr>
        <p:spPr bwMode="auto">
          <a:xfrm>
            <a:off x="304800" y="304800"/>
            <a:ext cx="8534400" cy="6172200"/>
          </a:xfrm>
          <a:prstGeom prst="rect">
            <a:avLst/>
          </a:prstGeom>
          <a:solidFill>
            <a:schemeClr val="bg1"/>
          </a:solidFill>
          <a:ln w="76200">
            <a:noFill/>
            <a:miter lim="800000"/>
            <a:headEnd/>
            <a:tailEnd/>
          </a:ln>
          <a:effectLst/>
        </p:spPr>
        <p:txBody>
          <a:bodyPr wrap="none" anchor="ctr"/>
          <a:lstStyle/>
          <a:p>
            <a:pPr>
              <a:defRPr/>
            </a:pPr>
            <a:endParaRPr lang="en-US"/>
          </a:p>
        </p:txBody>
      </p:sp>
      <p:sp>
        <p:nvSpPr>
          <p:cNvPr id="2052" name="Rectangle 2"/>
          <p:cNvSpPr>
            <a:spLocks noGrp="1" noChangeArrowheads="1"/>
          </p:cNvSpPr>
          <p:nvPr>
            <p:ph type="title"/>
          </p:nvPr>
        </p:nvSpPr>
        <p:spPr bwMode="auto">
          <a:xfrm>
            <a:off x="6858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a:t>
            </a:r>
            <a:br>
              <a:rPr lang="en-US"/>
            </a:br>
            <a:r>
              <a:rPr lang="en-US"/>
              <a:t>Master title style</a:t>
            </a:r>
          </a:p>
        </p:txBody>
      </p:sp>
      <p:sp>
        <p:nvSpPr>
          <p:cNvPr id="2053" name="Rectangle 3"/>
          <p:cNvSpPr>
            <a:spLocks noGrp="1" noChangeArrowheads="1"/>
          </p:cNvSpPr>
          <p:nvPr>
            <p:ph type="body" idx="1"/>
          </p:nvPr>
        </p:nvSpPr>
        <p:spPr bwMode="auto">
          <a:xfrm>
            <a:off x="838200" y="2057400"/>
            <a:ext cx="7620000"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66"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7" r:id="rId13"/>
  </p:sldLayoutIdLst>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Tahoma" pitchFamily="34" charset="0"/>
        </a:defRPr>
      </a:lvl2pPr>
      <a:lvl3pPr algn="ctr" rtl="0" eaLnBrk="0" fontAlgn="base" hangingPunct="0">
        <a:spcBef>
          <a:spcPct val="0"/>
        </a:spcBef>
        <a:spcAft>
          <a:spcPct val="0"/>
        </a:spcAft>
        <a:defRPr sz="2800" b="1">
          <a:solidFill>
            <a:schemeClr val="tx2"/>
          </a:solidFill>
          <a:latin typeface="Tahoma" pitchFamily="34" charset="0"/>
        </a:defRPr>
      </a:lvl3pPr>
      <a:lvl4pPr algn="ctr" rtl="0" eaLnBrk="0" fontAlgn="base" hangingPunct="0">
        <a:spcBef>
          <a:spcPct val="0"/>
        </a:spcBef>
        <a:spcAft>
          <a:spcPct val="0"/>
        </a:spcAft>
        <a:defRPr sz="2800" b="1">
          <a:solidFill>
            <a:schemeClr val="tx2"/>
          </a:solidFill>
          <a:latin typeface="Tahoma" pitchFamily="34" charset="0"/>
        </a:defRPr>
      </a:lvl4pPr>
      <a:lvl5pPr algn="ctr" rtl="0" eaLnBrk="0" fontAlgn="base" hangingPunct="0">
        <a:spcBef>
          <a:spcPct val="0"/>
        </a:spcBef>
        <a:spcAft>
          <a:spcPct val="0"/>
        </a:spcAft>
        <a:defRPr sz="2800" b="1">
          <a:solidFill>
            <a:schemeClr val="tx2"/>
          </a:solidFill>
          <a:latin typeface="Tahoma" pitchFamily="34" charset="0"/>
        </a:defRPr>
      </a:lvl5pPr>
      <a:lvl6pPr marL="457200" algn="ctr" rtl="0" fontAlgn="base">
        <a:spcBef>
          <a:spcPct val="0"/>
        </a:spcBef>
        <a:spcAft>
          <a:spcPct val="0"/>
        </a:spcAft>
        <a:defRPr sz="2800" b="1">
          <a:solidFill>
            <a:schemeClr val="tx2"/>
          </a:solidFill>
          <a:latin typeface="Tahoma" pitchFamily="34" charset="0"/>
        </a:defRPr>
      </a:lvl6pPr>
      <a:lvl7pPr marL="914400" algn="ctr" rtl="0" fontAlgn="base">
        <a:spcBef>
          <a:spcPct val="0"/>
        </a:spcBef>
        <a:spcAft>
          <a:spcPct val="0"/>
        </a:spcAft>
        <a:defRPr sz="2800" b="1">
          <a:solidFill>
            <a:schemeClr val="tx2"/>
          </a:solidFill>
          <a:latin typeface="Tahoma" pitchFamily="34" charset="0"/>
        </a:defRPr>
      </a:lvl7pPr>
      <a:lvl8pPr marL="1371600" algn="ctr" rtl="0" fontAlgn="base">
        <a:spcBef>
          <a:spcPct val="0"/>
        </a:spcBef>
        <a:spcAft>
          <a:spcPct val="0"/>
        </a:spcAft>
        <a:defRPr sz="2800" b="1">
          <a:solidFill>
            <a:schemeClr val="tx2"/>
          </a:solidFill>
          <a:latin typeface="Tahoma" pitchFamily="34" charset="0"/>
        </a:defRPr>
      </a:lvl8pPr>
      <a:lvl9pPr marL="1828800" algn="ctr" rtl="0" fontAlgn="base">
        <a:spcBef>
          <a:spcPct val="0"/>
        </a:spcBef>
        <a:spcAft>
          <a:spcPct val="0"/>
        </a:spcAft>
        <a:defRPr sz="2800" b="1">
          <a:solidFill>
            <a:schemeClr val="tx2"/>
          </a:solidFill>
          <a:latin typeface="Tahoma" pitchFamily="34" charset="0"/>
        </a:defRPr>
      </a:lvl9pPr>
    </p:titleStyle>
    <p:bodyStyle>
      <a:lvl1pPr marL="342900" indent="-342900" algn="l" rtl="0" eaLnBrk="0" fontAlgn="base" hangingPunct="0">
        <a:spcBef>
          <a:spcPct val="10000"/>
        </a:spcBef>
        <a:spcAft>
          <a:spcPct val="0"/>
        </a:spcAft>
        <a:buClr>
          <a:schemeClr val="tx1"/>
        </a:buClr>
        <a:buChar char="•"/>
        <a:defRPr sz="2800" b="1">
          <a:solidFill>
            <a:srgbClr val="000099"/>
          </a:solidFill>
          <a:latin typeface="+mn-lt"/>
          <a:ea typeface="+mn-ea"/>
          <a:cs typeface="+mn-cs"/>
        </a:defRPr>
      </a:lvl1pPr>
      <a:lvl2pPr marL="742950" indent="-285750" algn="l" rtl="0" eaLnBrk="0" fontAlgn="base" hangingPunct="0">
        <a:spcBef>
          <a:spcPct val="10000"/>
        </a:spcBef>
        <a:spcAft>
          <a:spcPct val="0"/>
        </a:spcAft>
        <a:buClr>
          <a:srgbClr val="000099"/>
        </a:buClr>
        <a:buFont typeface="Wingdings" pitchFamily="2" charset="2"/>
        <a:buChar char="§"/>
        <a:defRPr sz="1600" b="1">
          <a:solidFill>
            <a:schemeClr val="tx1"/>
          </a:solidFill>
          <a:latin typeface="+mn-lt"/>
        </a:defRPr>
      </a:lvl2pPr>
      <a:lvl3pPr marL="1143000" indent="-228600" algn="l" rtl="0" eaLnBrk="0" fontAlgn="base" hangingPunct="0">
        <a:spcBef>
          <a:spcPct val="5000"/>
        </a:spcBef>
        <a:spcAft>
          <a:spcPct val="0"/>
        </a:spcAft>
        <a:buClr>
          <a:srgbClr val="000099"/>
        </a:buClr>
        <a:buChar char="•"/>
        <a:defRPr sz="1600" b="1">
          <a:solidFill>
            <a:schemeClr val="tx1"/>
          </a:solidFill>
          <a:latin typeface="+mn-lt"/>
        </a:defRPr>
      </a:lvl3pPr>
      <a:lvl4pPr marL="1600200" indent="-228600" algn="l" rtl="0" eaLnBrk="0" fontAlgn="base" hangingPunct="0">
        <a:spcBef>
          <a:spcPct val="5000"/>
        </a:spcBef>
        <a:spcAft>
          <a:spcPct val="0"/>
        </a:spcAft>
        <a:buClr>
          <a:srgbClr val="000099"/>
        </a:buClr>
        <a:buChar char="–"/>
        <a:defRPr sz="1600" b="1">
          <a:solidFill>
            <a:schemeClr val="tx1"/>
          </a:solidFill>
          <a:latin typeface="+mn-lt"/>
        </a:defRPr>
      </a:lvl4pPr>
      <a:lvl5pPr marL="2057400" indent="-228600" algn="l" rtl="0" eaLnBrk="0" fontAlgn="base" hangingPunct="0">
        <a:spcBef>
          <a:spcPct val="5000"/>
        </a:spcBef>
        <a:spcAft>
          <a:spcPct val="0"/>
        </a:spcAft>
        <a:buClr>
          <a:srgbClr val="000099"/>
        </a:buClr>
        <a:buChar char="»"/>
        <a:defRPr sz="1600" b="1">
          <a:solidFill>
            <a:schemeClr val="tx1"/>
          </a:solidFill>
          <a:latin typeface="+mn-lt"/>
        </a:defRPr>
      </a:lvl5pPr>
      <a:lvl6pPr marL="2514600" indent="-228600" algn="l" rtl="0" fontAlgn="base">
        <a:spcBef>
          <a:spcPct val="5000"/>
        </a:spcBef>
        <a:spcAft>
          <a:spcPct val="0"/>
        </a:spcAft>
        <a:buClr>
          <a:srgbClr val="000099"/>
        </a:buClr>
        <a:buChar char="»"/>
        <a:defRPr sz="1600" b="1">
          <a:solidFill>
            <a:schemeClr val="tx1"/>
          </a:solidFill>
          <a:latin typeface="+mn-lt"/>
        </a:defRPr>
      </a:lvl6pPr>
      <a:lvl7pPr marL="2971800" indent="-228600" algn="l" rtl="0" fontAlgn="base">
        <a:spcBef>
          <a:spcPct val="5000"/>
        </a:spcBef>
        <a:spcAft>
          <a:spcPct val="0"/>
        </a:spcAft>
        <a:buClr>
          <a:srgbClr val="000099"/>
        </a:buClr>
        <a:buChar char="»"/>
        <a:defRPr sz="1600" b="1">
          <a:solidFill>
            <a:schemeClr val="tx1"/>
          </a:solidFill>
          <a:latin typeface="+mn-lt"/>
        </a:defRPr>
      </a:lvl7pPr>
      <a:lvl8pPr marL="3429000" indent="-228600" algn="l" rtl="0" fontAlgn="base">
        <a:spcBef>
          <a:spcPct val="5000"/>
        </a:spcBef>
        <a:spcAft>
          <a:spcPct val="0"/>
        </a:spcAft>
        <a:buClr>
          <a:srgbClr val="000099"/>
        </a:buClr>
        <a:buChar char="»"/>
        <a:defRPr sz="1600" b="1">
          <a:solidFill>
            <a:schemeClr val="tx1"/>
          </a:solidFill>
          <a:latin typeface="+mn-lt"/>
        </a:defRPr>
      </a:lvl8pPr>
      <a:lvl9pPr marL="3886200" indent="-228600" algn="l" rtl="0" fontAlgn="base">
        <a:spcBef>
          <a:spcPct val="5000"/>
        </a:spcBef>
        <a:spcAft>
          <a:spcPct val="0"/>
        </a:spcAft>
        <a:buClr>
          <a:srgbClr val="000099"/>
        </a:buClr>
        <a:buChar char="»"/>
        <a:defRPr sz="16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pPr algn="r">
              <a:buSzPts val="1200"/>
            </a:pP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8310223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 Placeholder 1">
            <a:extLst>
              <a:ext uri="{FF2B5EF4-FFF2-40B4-BE49-F238E27FC236}">
                <a16:creationId xmlns:a16="http://schemas.microsoft.com/office/drawing/2014/main" id="{B90BF7CC-C13E-4975-9A72-17609AD86A49}"/>
              </a:ext>
            </a:extLst>
          </p:cNvPr>
          <p:cNvSpPr txBox="1">
            <a:spLocks/>
          </p:cNvSpPr>
          <p:nvPr userDrawn="1"/>
        </p:nvSpPr>
        <p:spPr>
          <a:xfrm>
            <a:off x="2225675" y="6434141"/>
            <a:ext cx="6545037" cy="276999"/>
          </a:xfrm>
          <a:prstGeom prst="rect">
            <a:avLst/>
          </a:prstGeom>
        </p:spPr>
        <p:txBody>
          <a:bodyPr wrap="square">
            <a:sp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r">
              <a:buSzPts val="1200"/>
              <a:buNone/>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Shape 15" descr="Pearson Logo"/>
          <p:cNvPicPr preferRelativeResize="0"/>
          <p:nvPr userDrawn="1"/>
        </p:nvPicPr>
        <p:blipFill rotWithShape="1">
          <a:blip r:embed="rId14"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91375510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9">
          <p15:clr>
            <a:srgbClr val="F26B43"/>
          </p15:clr>
        </p15:guide>
        <p15:guide id="2" pos="5458">
          <p15:clr>
            <a:srgbClr val="F26B43"/>
          </p15:clr>
        </p15:guide>
        <p15:guide id="3" pos="187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2/25/2024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8" name="TextBox 7"/>
          <p:cNvSpPr txBox="1"/>
          <p:nvPr userDrawn="1"/>
        </p:nvSpPr>
        <p:spPr>
          <a:xfrm>
            <a:off x="54608" y="6429817"/>
            <a:ext cx="8925297" cy="276999"/>
          </a:xfrm>
          <a:prstGeom prst="rect">
            <a:avLst/>
          </a:prstGeom>
          <a:noFill/>
        </p:spPr>
        <p:txBody>
          <a:bodyPr wrap="square" rtlCol="0">
            <a:spAutoFit/>
          </a:bodyPr>
          <a:lstStyle/>
          <a:p>
            <a:pPr algn="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rPr>
              <a:t>Copyright © 2020 Pearson Education Ltd. All Rights 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9" name="Shape 15" descr="Pearson Logo"/>
          <p:cNvPicPr preferRelativeResize="0"/>
          <p:nvPr userDrawn="1"/>
        </p:nvPicPr>
        <p:blipFill rotWithShape="1">
          <a:blip r:embed="rId15"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197019287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ctrTitle"/>
          </p:nvPr>
        </p:nvSpPr>
        <p:spPr>
          <a:xfrm>
            <a:off x="838200" y="1676400"/>
            <a:ext cx="7772400" cy="1143000"/>
          </a:xfrm>
        </p:spPr>
        <p:txBody>
          <a:bodyPr/>
          <a:lstStyle/>
          <a:p>
            <a:pPr eaLnBrk="1" hangingPunct="1">
              <a:defRPr/>
            </a:pPr>
            <a:r>
              <a:rPr lang="en-US" i="1" dirty="0">
                <a:solidFill>
                  <a:schemeClr val="tx1"/>
                </a:solidFill>
                <a:effectLst>
                  <a:outerShdw blurRad="38100" dist="38100" dir="2700000" algn="tl">
                    <a:srgbClr val="C0C0C0"/>
                  </a:outerShdw>
                </a:effectLst>
              </a:rPr>
              <a:t>Marketing Communications</a:t>
            </a:r>
            <a:br>
              <a:rPr lang="en-US" i="1" dirty="0">
                <a:solidFill>
                  <a:schemeClr val="tx1"/>
                </a:solidFill>
                <a:effectLst>
                  <a:outerShdw blurRad="38100" dist="38100" dir="2700000" algn="tl">
                    <a:srgbClr val="C0C0C0"/>
                  </a:outerShdw>
                </a:effectLst>
              </a:rPr>
            </a:br>
            <a:br>
              <a:rPr lang="en-US" i="1" dirty="0">
                <a:solidFill>
                  <a:schemeClr val="tx1"/>
                </a:solidFill>
                <a:effectLst>
                  <a:outerShdw blurRad="38100" dist="38100" dir="2700000" algn="tl">
                    <a:srgbClr val="C0C0C0"/>
                  </a:outerShdw>
                </a:effectLst>
              </a:rPr>
            </a:br>
            <a:r>
              <a:rPr lang="en-US" i="1" dirty="0">
                <a:solidFill>
                  <a:schemeClr val="tx1"/>
                </a:solidFill>
                <a:effectLst>
                  <a:outerShdw blurRad="38100" dist="38100" dir="2700000" algn="tl">
                    <a:srgbClr val="C0C0C0"/>
                  </a:outerShdw>
                </a:effectLst>
              </a:rPr>
              <a:t>(promotion)</a:t>
            </a:r>
          </a:p>
        </p:txBody>
      </p:sp>
      <p:pic>
        <p:nvPicPr>
          <p:cNvPr id="3" name="Picture 6"/>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838200" y="4191000"/>
            <a:ext cx="1790700" cy="1600200"/>
          </a:xfrm>
          <a:prstGeom prst="rect">
            <a:avLst/>
          </a:prstGeom>
          <a:noFill/>
          <a:ln w="9525">
            <a:noFill/>
            <a:miter lim="800000"/>
            <a:headEnd/>
            <a:tailEnd/>
          </a:ln>
        </p:spPr>
      </p:pic>
      <p:pic>
        <p:nvPicPr>
          <p:cNvPr id="4" name="Picture 7"/>
          <p:cNvPicPr>
            <a:picLocks noChangeAspect="1"/>
          </p:cNvPicPr>
          <p:nvPr/>
        </p:nvPicPr>
        <p:blipFill>
          <a:blip r:embed="rId3" cstate="print"/>
          <a:srcRect/>
          <a:stretch>
            <a:fillRect/>
          </a:stretch>
        </p:blipFill>
        <p:spPr bwMode="auto">
          <a:xfrm>
            <a:off x="5181600" y="3810000"/>
            <a:ext cx="2743200" cy="18288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780120"/>
            <a:ext cx="8229600" cy="553998"/>
          </a:xfrm>
        </p:spPr>
        <p:txBody>
          <a:bodyPr>
            <a:spAutoFit/>
          </a:bodyPr>
          <a:lstStyle/>
          <a:p>
            <a:r>
              <a:rPr lang="en-IN" altLang="en-US" sz="3600" dirty="0">
                <a:latin typeface="+mj-lt"/>
                <a:ea typeface="ＭＳ Ｐゴシック" panose="020B0600070205080204" pitchFamily="34" charset="-128"/>
              </a:rPr>
              <a:t> Possible Advertising Objectives</a:t>
            </a:r>
            <a:endParaRPr lang="en-IN" sz="2800" dirty="0">
              <a:latin typeface="+mj-lt"/>
            </a:endParaRPr>
          </a:p>
        </p:txBody>
      </p:sp>
      <p:pic>
        <p:nvPicPr>
          <p:cNvPr id="1026" name="Picture 2" descr="A table shows the details about possible advertising objectives.&#10;The details displayed in the table are as follows: &#10;• Informative Advertising: Communicating customer value; Building a brand and company image; Telling the market about a new product; Explaining how a product works; Suggesting new uses for a product; Informing the market of a price change; Describing available services and support; and Correcting false impressions.&#10;• Persuasive Advertising: Building brand preference; Encouraging switching to a brand; Changing customer perceptions of product value; Persuading customers to purchase now; Creating customer engagement; and Building brand community.&#10;• Reminder Advertising: Maintaining customer relationships; Reminding consumers that the product may be needed in the near future; Reminding consumers where to buy the product; and Keeping the brand in a customer’s mind during off-seas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38" y="1994780"/>
            <a:ext cx="7900514" cy="368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3690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6248-D4AE-7FBF-F4F8-357E014AA726}"/>
              </a:ext>
            </a:extLst>
          </p:cNvPr>
          <p:cNvSpPr>
            <a:spLocks noGrp="1"/>
          </p:cNvSpPr>
          <p:nvPr>
            <p:ph type="title"/>
          </p:nvPr>
        </p:nvSpPr>
        <p:spPr>
          <a:xfrm>
            <a:off x="304800" y="3657600"/>
            <a:ext cx="8229600" cy="1097280"/>
          </a:xfrm>
        </p:spPr>
        <p:txBody>
          <a:bodyPr/>
          <a:lstStyle/>
          <a:p>
            <a:r>
              <a:rPr lang="en-US" dirty="0"/>
              <a:t>Funny ads. </a:t>
            </a:r>
            <a:br>
              <a:rPr lang="en-US" dirty="0"/>
            </a:br>
            <a:r>
              <a:rPr lang="en-US" dirty="0"/>
              <a:t>Why? </a:t>
            </a:r>
            <a:br>
              <a:rPr lang="en-US" dirty="0"/>
            </a:br>
            <a:br>
              <a:rPr lang="en-US" dirty="0"/>
            </a:br>
            <a:br>
              <a:rPr lang="en-US" dirty="0"/>
            </a:br>
            <a:br>
              <a:rPr lang="en-US" dirty="0"/>
            </a:br>
            <a:endParaRPr lang="en-US" dirty="0"/>
          </a:p>
        </p:txBody>
      </p:sp>
      <p:pic>
        <p:nvPicPr>
          <p:cNvPr id="3" name="Picture 2">
            <a:extLst>
              <a:ext uri="{FF2B5EF4-FFF2-40B4-BE49-F238E27FC236}">
                <a16:creationId xmlns:a16="http://schemas.microsoft.com/office/drawing/2014/main" id="{80A95C21-A162-8C90-5CBE-AEECE3EEFBB3}"/>
              </a:ext>
            </a:extLst>
          </p:cNvPr>
          <p:cNvPicPr>
            <a:picLocks noChangeAspect="1"/>
          </p:cNvPicPr>
          <p:nvPr/>
        </p:nvPicPr>
        <p:blipFill>
          <a:blip r:embed="rId3"/>
          <a:stretch>
            <a:fillRect/>
          </a:stretch>
        </p:blipFill>
        <p:spPr>
          <a:xfrm>
            <a:off x="4572000" y="4368648"/>
            <a:ext cx="1852056" cy="1097280"/>
          </a:xfrm>
          <a:prstGeom prst="rect">
            <a:avLst/>
          </a:prstGeom>
        </p:spPr>
      </p:pic>
      <p:pic>
        <p:nvPicPr>
          <p:cNvPr id="6" name="Picture 5">
            <a:extLst>
              <a:ext uri="{FF2B5EF4-FFF2-40B4-BE49-F238E27FC236}">
                <a16:creationId xmlns:a16="http://schemas.microsoft.com/office/drawing/2014/main" id="{A9E63300-7405-17FA-338E-934CEFE9181C}"/>
              </a:ext>
            </a:extLst>
          </p:cNvPr>
          <p:cNvPicPr>
            <a:picLocks noChangeAspect="1"/>
          </p:cNvPicPr>
          <p:nvPr/>
        </p:nvPicPr>
        <p:blipFill>
          <a:blip r:embed="rId4"/>
          <a:stretch>
            <a:fillRect/>
          </a:stretch>
        </p:blipFill>
        <p:spPr>
          <a:xfrm>
            <a:off x="4419600" y="-52388"/>
            <a:ext cx="4724400" cy="2659662"/>
          </a:xfrm>
          <a:prstGeom prst="rect">
            <a:avLst/>
          </a:prstGeom>
        </p:spPr>
      </p:pic>
    </p:spTree>
    <p:extLst>
      <p:ext uri="{BB962C8B-B14F-4D97-AF65-F5344CB8AC3E}">
        <p14:creationId xmlns:p14="http://schemas.microsoft.com/office/powerpoint/2010/main" val="145909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254000"/>
            <a:ext cx="8229600" cy="1097280"/>
          </a:xfrm>
        </p:spPr>
        <p:txBody>
          <a:bodyPr/>
          <a:lstStyle/>
          <a:p>
            <a:r>
              <a:rPr lang="en-IN" sz="3600" dirty="0"/>
              <a:t> </a:t>
            </a:r>
            <a:r>
              <a:rPr lang="en-US" altLang="en-US" sz="3600" dirty="0">
                <a:latin typeface="+mj-lt"/>
                <a:ea typeface="ＭＳ Ｐゴシック" panose="020B0600070205080204" pitchFamily="34" charset="-128"/>
              </a:rPr>
              <a:t>Major Advertising Decisions</a:t>
            </a:r>
            <a:endParaRPr lang="en-IN" sz="3600" dirty="0">
              <a:latin typeface="+mj-lt"/>
            </a:endParaRPr>
          </a:p>
        </p:txBody>
      </p:sp>
      <p:pic>
        <p:nvPicPr>
          <p:cNvPr id="4" name="Picture 4" descr="The flowchart shows the following information:&#10;• Objectives setting: Communication objectives; Sales objectives&#10;• Budget decisions: Affordable approach; Percent of sales; Competitive parity; Objective and task&#10;• Message decisions: Message strategy; Message execution&#10;Media decisions: Impact and engagement; Major media types; Specific media vehicles; Media timing&#10;• Advertising evaluation: Communication impact; Sales and profit impact; Return on advertising. &#10;Arrows point from Objectives setting to Budget decisions to Message decisions and Media decisions to Advertising evaluation. &#10;Don’t forget—advertising is only part of a broader set of marketing and company decisions. Its job is to help communicate the brand’s value proposition to target customers. Advertising must blend well with other promotion and marketing mix decisi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3655" y="2161804"/>
            <a:ext cx="8213145" cy="3319799"/>
          </a:xfrm>
          <a:prstGeom prst="rect">
            <a:avLst/>
          </a:prstGeom>
        </p:spPr>
      </p:pic>
    </p:spTree>
    <p:extLst>
      <p:ext uri="{BB962C8B-B14F-4D97-AF65-F5344CB8AC3E}">
        <p14:creationId xmlns:p14="http://schemas.microsoft.com/office/powerpoint/2010/main" val="190285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769526"/>
            <a:ext cx="8229600" cy="553998"/>
          </a:xfrm>
        </p:spPr>
        <p:txBody>
          <a:bodyPr>
            <a:spAutoFit/>
          </a:bodyPr>
          <a:lstStyle/>
          <a:p>
            <a:r>
              <a:rPr lang="en-US" altLang="en-US" sz="3600" dirty="0">
                <a:latin typeface="+mj-lt"/>
                <a:ea typeface="ＭＳ Ｐゴシック" panose="020B0600070205080204" pitchFamily="34" charset="-128"/>
              </a:rPr>
              <a:t>Selecting Advertising Media</a:t>
            </a:r>
            <a:endParaRPr lang="en-IN" sz="3600" dirty="0">
              <a:latin typeface="+mj-lt"/>
            </a:endParaRPr>
          </a:p>
        </p:txBody>
      </p:sp>
      <p:sp>
        <p:nvSpPr>
          <p:cNvPr id="3" name="Content Placeholder 2"/>
          <p:cNvSpPr>
            <a:spLocks noGrp="1"/>
          </p:cNvSpPr>
          <p:nvPr>
            <p:ph idx="1"/>
          </p:nvPr>
        </p:nvSpPr>
        <p:spPr>
          <a:xfrm>
            <a:off x="457200" y="1600200"/>
            <a:ext cx="8229600" cy="2639184"/>
          </a:xfrm>
        </p:spPr>
        <p:txBody>
          <a:bodyPr>
            <a:spAutoFit/>
          </a:bodyPr>
          <a:lstStyle/>
          <a:p>
            <a:r>
              <a:rPr lang="en-US" altLang="en-US" sz="2400" b="1" dirty="0">
                <a:ea typeface="ＭＳ Ｐゴシック" panose="020B0600070205080204" pitchFamily="34" charset="-128"/>
              </a:rPr>
              <a:t>Advertising media</a:t>
            </a:r>
            <a:r>
              <a:rPr lang="en-US" altLang="en-US" sz="2400" dirty="0">
                <a:ea typeface="ＭＳ Ｐゴシック" panose="020B0600070205080204" pitchFamily="34" charset="-128"/>
              </a:rPr>
              <a:t>: Vehicles through which advertising messages are delivered to their intended audiences</a:t>
            </a:r>
          </a:p>
          <a:p>
            <a:r>
              <a:rPr lang="en-US" altLang="en-US" sz="2400" dirty="0">
                <a:ea typeface="ＭＳ Ｐゴシック" panose="020B0600070205080204" pitchFamily="34" charset="-128"/>
              </a:rPr>
              <a:t>Steps in advertising media selection:</a:t>
            </a:r>
          </a:p>
          <a:p>
            <a:pPr lvl="1"/>
            <a:r>
              <a:rPr lang="en-US" altLang="en-US" sz="2400" dirty="0">
                <a:ea typeface="ＭＳ Ｐゴシック" panose="020B0600070205080204" pitchFamily="34" charset="-128"/>
              </a:rPr>
              <a:t>Determining reach, frequency, impact</a:t>
            </a:r>
          </a:p>
          <a:p>
            <a:pPr lvl="1"/>
            <a:r>
              <a:rPr lang="en-US" altLang="en-US" sz="2400" dirty="0">
                <a:ea typeface="ＭＳ Ｐゴシック" panose="020B0600070205080204" pitchFamily="34" charset="-128"/>
              </a:rPr>
              <a:t>Choosing among major media types</a:t>
            </a:r>
          </a:p>
          <a:p>
            <a:pPr lvl="1"/>
            <a:r>
              <a:rPr lang="en-US" altLang="en-US" sz="2400" dirty="0">
                <a:ea typeface="ＭＳ Ｐゴシック" panose="020B0600070205080204" pitchFamily="34" charset="-128"/>
              </a:rPr>
              <a:t>Selecting specific media vehicles</a:t>
            </a:r>
          </a:p>
        </p:txBody>
      </p:sp>
      <p:pic>
        <p:nvPicPr>
          <p:cNvPr id="4" name="Picture 3">
            <a:extLst>
              <a:ext uri="{FF2B5EF4-FFF2-40B4-BE49-F238E27FC236}">
                <a16:creationId xmlns:a16="http://schemas.microsoft.com/office/drawing/2014/main" id="{15ED53DB-C378-9FBC-143C-7F73319661E8}"/>
              </a:ext>
            </a:extLst>
          </p:cNvPr>
          <p:cNvPicPr>
            <a:picLocks noChangeAspect="1"/>
          </p:cNvPicPr>
          <p:nvPr/>
        </p:nvPicPr>
        <p:blipFill>
          <a:blip r:embed="rId3"/>
          <a:stretch>
            <a:fillRect/>
          </a:stretch>
        </p:blipFill>
        <p:spPr>
          <a:xfrm>
            <a:off x="4953000" y="5077821"/>
            <a:ext cx="4038600" cy="881149"/>
          </a:xfrm>
          <a:prstGeom prst="rect">
            <a:avLst/>
          </a:prstGeom>
        </p:spPr>
      </p:pic>
      <p:pic>
        <p:nvPicPr>
          <p:cNvPr id="5" name="Picture 4">
            <a:extLst>
              <a:ext uri="{FF2B5EF4-FFF2-40B4-BE49-F238E27FC236}">
                <a16:creationId xmlns:a16="http://schemas.microsoft.com/office/drawing/2014/main" id="{3F73B719-8116-9B85-8BD5-FABCEF78A54C}"/>
              </a:ext>
            </a:extLst>
          </p:cNvPr>
          <p:cNvPicPr>
            <a:picLocks noChangeAspect="1"/>
          </p:cNvPicPr>
          <p:nvPr/>
        </p:nvPicPr>
        <p:blipFill>
          <a:blip r:embed="rId4"/>
          <a:stretch>
            <a:fillRect/>
          </a:stretch>
        </p:blipFill>
        <p:spPr>
          <a:xfrm>
            <a:off x="162732" y="4876800"/>
            <a:ext cx="5057775" cy="1512312"/>
          </a:xfrm>
          <a:prstGeom prst="rect">
            <a:avLst/>
          </a:prstGeom>
        </p:spPr>
      </p:pic>
    </p:spTree>
    <p:extLst>
      <p:ext uri="{BB962C8B-B14F-4D97-AF65-F5344CB8AC3E}">
        <p14:creationId xmlns:p14="http://schemas.microsoft.com/office/powerpoint/2010/main" val="187433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230658"/>
            <a:ext cx="8229600" cy="1107996"/>
          </a:xfrm>
        </p:spPr>
        <p:txBody>
          <a:bodyPr>
            <a:spAutoFit/>
          </a:bodyPr>
          <a:lstStyle/>
          <a:p>
            <a:r>
              <a:rPr lang="en-IN" altLang="en-US" sz="3600" dirty="0">
                <a:latin typeface="+mj-lt"/>
                <a:ea typeface="ＭＳ Ｐゴシック" panose="020B0600070205080204" pitchFamily="34" charset="-128"/>
              </a:rPr>
              <a:t>Table 12.2 Profiles of Major Media Types</a:t>
            </a:r>
            <a:r>
              <a:rPr lang="en-IN" altLang="en-US" sz="2800" dirty="0">
                <a:latin typeface="+mj-lt"/>
                <a:ea typeface="ＭＳ Ｐゴシック" panose="020B0600070205080204" pitchFamily="34" charset="-128"/>
              </a:rPr>
              <a:t> (1 of 2)</a:t>
            </a:r>
            <a:endParaRPr lang="en-IN" sz="2800" dirty="0">
              <a:latin typeface="+mj-lt"/>
            </a:endParaRPr>
          </a:p>
        </p:txBody>
      </p:sp>
      <p:graphicFrame>
        <p:nvGraphicFramePr>
          <p:cNvPr id="5" name="Table 2"/>
          <p:cNvGraphicFramePr>
            <a:graphicFrameLocks/>
          </p:cNvGraphicFramePr>
          <p:nvPr>
            <p:extLst>
              <p:ext uri="{D42A27DB-BD31-4B8C-83A1-F6EECF244321}">
                <p14:modId xmlns:p14="http://schemas.microsoft.com/office/powerpoint/2010/main" val="2032684443"/>
              </p:ext>
            </p:extLst>
          </p:nvPr>
        </p:nvGraphicFramePr>
        <p:xfrm>
          <a:off x="469900" y="1676400"/>
          <a:ext cx="8141707" cy="4382022"/>
        </p:xfrm>
        <a:graphic>
          <a:graphicData uri="http://schemas.openxmlformats.org/drawingml/2006/table">
            <a:tbl>
              <a:tblPr firstRow="1" bandRow="1">
                <a:tableStyleId>{21E4AEA4-8DFA-4A89-87EB-49C32662AFE0}</a:tableStyleId>
              </a:tblPr>
              <a:tblGrid>
                <a:gridCol w="14859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gridCol w="2655307">
                  <a:extLst>
                    <a:ext uri="{9D8B030D-6E8A-4147-A177-3AD203B41FA5}">
                      <a16:colId xmlns:a16="http://schemas.microsoft.com/office/drawing/2014/main" val="20002"/>
                    </a:ext>
                  </a:extLst>
                </a:gridCol>
              </a:tblGrid>
              <a:tr h="294826">
                <a:tc>
                  <a:txBody>
                    <a:bodyPr/>
                    <a:lstStyle/>
                    <a:p>
                      <a:pPr algn="ctr"/>
                      <a:r>
                        <a:rPr lang="en-US" sz="1700" b="1" kern="1200" baseline="0" dirty="0">
                          <a:solidFill>
                            <a:schemeClr val="bg1"/>
                          </a:solidFill>
                        </a:rPr>
                        <a:t>Medium</a:t>
                      </a:r>
                    </a:p>
                  </a:txBody>
                  <a:tcPr marL="66401" marR="66401" marT="0" marB="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700" b="1" dirty="0">
                          <a:solidFill>
                            <a:schemeClr val="bg1"/>
                          </a:solidFill>
                        </a:rPr>
                        <a:t>Advantages</a:t>
                      </a:r>
                    </a:p>
                  </a:txBody>
                  <a:tcPr marL="66401" marR="66401"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700" b="1" dirty="0">
                          <a:solidFill>
                            <a:schemeClr val="bg1"/>
                          </a:solidFill>
                        </a:rPr>
                        <a:t>Limitations</a:t>
                      </a:r>
                    </a:p>
                  </a:txBody>
                  <a:tcPr marL="66401" marR="66401" marT="0" marB="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103239">
                <a:tc>
                  <a:txBody>
                    <a:bodyPr/>
                    <a:lstStyle/>
                    <a:p>
                      <a:r>
                        <a:rPr lang="en-US" sz="1800" b="0" i="0" u="none" strike="noStrike" kern="1200" baseline="0" dirty="0">
                          <a:solidFill>
                            <a:schemeClr val="dk1"/>
                          </a:solidFill>
                          <a:latin typeface="+mn-lt"/>
                          <a:ea typeface="+mn-ea"/>
                          <a:cs typeface="+mn-cs"/>
                        </a:rPr>
                        <a:t>Television</a:t>
                      </a:r>
                      <a:endParaRPr lang="en-US" sz="1800" dirty="0"/>
                    </a:p>
                  </a:txBody>
                  <a:tcPr marL="88536" marR="88536" marT="44267" marB="44267">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EAE4"/>
                    </a:solidFill>
                  </a:tcPr>
                </a:tc>
                <a:tc>
                  <a:txBody>
                    <a:bodyPr/>
                    <a:lstStyle/>
                    <a:p>
                      <a:r>
                        <a:rPr lang="en-US" sz="1800" b="0" i="0" u="none" strike="noStrike" kern="1200" baseline="0" dirty="0">
                          <a:solidFill>
                            <a:schemeClr val="dk1"/>
                          </a:solidFill>
                          <a:latin typeface="+mn-lt"/>
                          <a:ea typeface="+mn-ea"/>
                          <a:cs typeface="+mn-cs"/>
                        </a:rPr>
                        <a:t>Good mass-marketing coverage; </a:t>
                      </a:r>
                      <a:r>
                        <a:rPr lang="en-US" sz="1800" b="1" i="0" u="sng" strike="noStrike" kern="1200" baseline="0" dirty="0">
                          <a:solidFill>
                            <a:schemeClr val="dk1"/>
                          </a:solidFill>
                          <a:latin typeface="+mn-lt"/>
                          <a:ea typeface="+mn-ea"/>
                          <a:cs typeface="+mn-cs"/>
                        </a:rPr>
                        <a:t>low cost per exposure</a:t>
                      </a:r>
                      <a:r>
                        <a:rPr lang="en-US" sz="1800" b="0" i="0" u="none" strike="noStrike" kern="1200" baseline="0" dirty="0">
                          <a:solidFill>
                            <a:schemeClr val="dk1"/>
                          </a:solidFill>
                          <a:latin typeface="+mn-lt"/>
                          <a:ea typeface="+mn-ea"/>
                          <a:cs typeface="+mn-cs"/>
                        </a:rPr>
                        <a:t>; </a:t>
                      </a:r>
                      <a:r>
                        <a:rPr lang="en-US" sz="1800" b="1" i="0" u="none" strike="noStrike" kern="1200" baseline="0" dirty="0">
                          <a:solidFill>
                            <a:schemeClr val="dk1"/>
                          </a:solidFill>
                          <a:latin typeface="+mn-lt"/>
                          <a:ea typeface="+mn-ea"/>
                          <a:cs typeface="+mn-cs"/>
                        </a:rPr>
                        <a:t>combines sight, sound, and motion</a:t>
                      </a:r>
                      <a:endParaRPr lang="en-US" sz="1800" b="1" dirty="0"/>
                    </a:p>
                  </a:txBody>
                  <a:tcPr marL="88536" marR="88536" marT="44267" marB="44267">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4EAE4"/>
                    </a:solidFill>
                  </a:tcPr>
                </a:tc>
                <a:tc>
                  <a:txBody>
                    <a:bodyPr/>
                    <a:lstStyle/>
                    <a:p>
                      <a:r>
                        <a:rPr lang="en-US" sz="1800" b="1" u="sng" dirty="0"/>
                        <a:t>High absolute costs</a:t>
                      </a:r>
                      <a:r>
                        <a:rPr lang="en-US" sz="1800" b="1" dirty="0"/>
                        <a:t>; </a:t>
                      </a:r>
                      <a:r>
                        <a:rPr lang="en-US" sz="1800" dirty="0"/>
                        <a:t>high clutter; less</a:t>
                      </a:r>
                      <a:r>
                        <a:rPr lang="en-US" sz="1800" baseline="0" dirty="0"/>
                        <a:t> </a:t>
                      </a:r>
                      <a:r>
                        <a:rPr lang="en-US" sz="1800" b="1" dirty="0"/>
                        <a:t>audience selectivity</a:t>
                      </a:r>
                    </a:p>
                  </a:txBody>
                  <a:tcPr marL="88536" marR="88536" marT="44267" marB="44267">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4EAE4"/>
                    </a:solidFill>
                  </a:tcPr>
                </a:tc>
                <a:extLst>
                  <a:ext uri="{0D108BD9-81ED-4DB2-BD59-A6C34878D82A}">
                    <a16:rowId xmlns:a16="http://schemas.microsoft.com/office/drawing/2014/main" val="10001"/>
                  </a:ext>
                </a:extLst>
              </a:tr>
              <a:tr h="681536">
                <a:tc>
                  <a:txBody>
                    <a:bodyPr/>
                    <a:lstStyle/>
                    <a:p>
                      <a:r>
                        <a:rPr lang="en-US" sz="1800" b="0" i="0" u="none" strike="noStrike" kern="1200" baseline="0" dirty="0">
                          <a:solidFill>
                            <a:schemeClr val="dk1"/>
                          </a:solidFill>
                          <a:latin typeface="+mn-lt"/>
                          <a:ea typeface="+mn-ea"/>
                          <a:cs typeface="+mn-cs"/>
                        </a:rPr>
                        <a:t>Digital, mobile, and social media</a:t>
                      </a:r>
                      <a:endParaRPr lang="en-US" sz="1800" dirty="0"/>
                    </a:p>
                  </a:txBody>
                  <a:tcPr marL="88536" marR="88536" marT="44267" marB="44267">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EAE4"/>
                    </a:solidFill>
                  </a:tcPr>
                </a:tc>
                <a:tc>
                  <a:txBody>
                    <a:bodyPr/>
                    <a:lstStyle/>
                    <a:p>
                      <a:r>
                        <a:rPr lang="en-US" sz="1800" dirty="0"/>
                        <a:t>High selectivity; </a:t>
                      </a:r>
                      <a:r>
                        <a:rPr lang="en-US" sz="1800" b="1" dirty="0"/>
                        <a:t>low cost;</a:t>
                      </a:r>
                      <a:r>
                        <a:rPr lang="en-US" sz="1800" b="1" baseline="0" dirty="0"/>
                        <a:t> </a:t>
                      </a:r>
                      <a:r>
                        <a:rPr lang="en-US" sz="1800" dirty="0"/>
                        <a:t>immediacy; </a:t>
                      </a:r>
                      <a:r>
                        <a:rPr lang="en-US" sz="1800" b="1" dirty="0"/>
                        <a:t>engagement</a:t>
                      </a:r>
                      <a:r>
                        <a:rPr lang="en-US" sz="1800" b="1" baseline="0" dirty="0"/>
                        <a:t> </a:t>
                      </a:r>
                      <a:r>
                        <a:rPr lang="en-US" sz="1800" b="1" dirty="0"/>
                        <a:t>Capabilities</a:t>
                      </a:r>
                    </a:p>
                  </a:txBody>
                  <a:tcPr marL="88536" marR="88536" marT="44267" marB="44267">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4EAE4"/>
                    </a:solidFill>
                  </a:tcPr>
                </a:tc>
                <a:tc>
                  <a:txBody>
                    <a:bodyPr/>
                    <a:lstStyle/>
                    <a:p>
                      <a:r>
                        <a:rPr lang="en-US" sz="1800" b="1" dirty="0"/>
                        <a:t>Potentially low impact; </a:t>
                      </a:r>
                      <a:r>
                        <a:rPr lang="en-US" sz="1800" dirty="0"/>
                        <a:t>high audience control of content and</a:t>
                      </a:r>
                      <a:r>
                        <a:rPr lang="en-US" sz="1800" baseline="0" dirty="0"/>
                        <a:t> </a:t>
                      </a:r>
                      <a:r>
                        <a:rPr lang="en-US" sz="1800" dirty="0"/>
                        <a:t>exposure</a:t>
                      </a:r>
                    </a:p>
                  </a:txBody>
                  <a:tcPr marL="88536" marR="88536" marT="44267" marB="44267">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2"/>
                  </a:ext>
                </a:extLst>
              </a:tr>
              <a:tr h="886649">
                <a:tc>
                  <a:txBody>
                    <a:bodyPr/>
                    <a:lstStyle/>
                    <a:p>
                      <a:r>
                        <a:rPr lang="en-US" sz="1800" b="0" i="0" u="none" strike="noStrike" kern="1200" baseline="0" dirty="0">
                          <a:solidFill>
                            <a:schemeClr val="dk1"/>
                          </a:solidFill>
                          <a:latin typeface="+mn-lt"/>
                          <a:ea typeface="+mn-ea"/>
                          <a:cs typeface="+mn-cs"/>
                        </a:rPr>
                        <a:t>Newspapers</a:t>
                      </a:r>
                      <a:endParaRPr lang="en-US" sz="1800" dirty="0"/>
                    </a:p>
                  </a:txBody>
                  <a:tcPr marL="88536" marR="88536" marT="44267" marB="44267">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EAE4"/>
                    </a:solidFill>
                  </a:tcPr>
                </a:tc>
                <a:tc>
                  <a:txBody>
                    <a:bodyPr/>
                    <a:lstStyle/>
                    <a:p>
                      <a:r>
                        <a:rPr lang="en-US" sz="1800" b="1" dirty="0"/>
                        <a:t>Good local market coverage</a:t>
                      </a:r>
                      <a:r>
                        <a:rPr lang="en-US" sz="1800" dirty="0"/>
                        <a:t>; high believability</a:t>
                      </a:r>
                    </a:p>
                  </a:txBody>
                  <a:tcPr marL="88536" marR="88536" marT="44267" marB="44267">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4EAE4"/>
                    </a:solidFill>
                  </a:tcPr>
                </a:tc>
                <a:tc>
                  <a:txBody>
                    <a:bodyPr/>
                    <a:lstStyle/>
                    <a:p>
                      <a:r>
                        <a:rPr lang="en-US" sz="1800" b="1" dirty="0"/>
                        <a:t>Short life; </a:t>
                      </a:r>
                      <a:r>
                        <a:rPr lang="en-US" sz="1800" dirty="0"/>
                        <a:t>small pass-along</a:t>
                      </a:r>
                      <a:r>
                        <a:rPr lang="en-US" sz="1800" baseline="0" dirty="0"/>
                        <a:t> </a:t>
                      </a:r>
                      <a:r>
                        <a:rPr lang="en-US" sz="1800" dirty="0"/>
                        <a:t>audience</a:t>
                      </a:r>
                      <a:r>
                        <a:rPr lang="en-IN" sz="1800" dirty="0"/>
                        <a:t>.</a:t>
                      </a:r>
                      <a:endParaRPr lang="en-US" sz="1800" dirty="0"/>
                    </a:p>
                  </a:txBody>
                  <a:tcPr marL="88536" marR="88536" marT="44267" marB="44267">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3"/>
                  </a:ext>
                </a:extLst>
              </a:tr>
              <a:tr h="6815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Direct mail</a:t>
                      </a:r>
                      <a:endParaRPr lang="en-US" sz="1800" dirty="0"/>
                    </a:p>
                  </a:txBody>
                  <a:tcPr marL="88536" marR="88536" marT="44267" marB="44267">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EAE4"/>
                    </a:solidFill>
                  </a:tcPr>
                </a:tc>
                <a:tc>
                  <a:txBody>
                    <a:bodyPr/>
                    <a:lstStyle/>
                    <a:p>
                      <a:r>
                        <a:rPr lang="en-US" sz="1800" b="1" dirty="0"/>
                        <a:t>High audience selectivity; flexibility;</a:t>
                      </a:r>
                      <a:r>
                        <a:rPr lang="en-US" sz="1800" b="1" baseline="0" dirty="0"/>
                        <a:t> </a:t>
                      </a:r>
                      <a:r>
                        <a:rPr lang="en-US" sz="1800" dirty="0"/>
                        <a:t>no ad competition</a:t>
                      </a:r>
                      <a:r>
                        <a:rPr lang="en-US" sz="1800" baseline="0" dirty="0"/>
                        <a:t> </a:t>
                      </a:r>
                      <a:r>
                        <a:rPr lang="en-US" sz="1800" dirty="0"/>
                        <a:t>within the same medium;</a:t>
                      </a:r>
                      <a:r>
                        <a:rPr lang="en-US" sz="1800" b="1" baseline="0" dirty="0"/>
                        <a:t> </a:t>
                      </a:r>
                      <a:r>
                        <a:rPr lang="en-US" sz="1800" b="1" dirty="0"/>
                        <a:t>allows personalization</a:t>
                      </a:r>
                    </a:p>
                  </a:txBody>
                  <a:tcPr marL="88536" marR="88536" marT="44267" marB="44267">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Relatively high cost per exposure; </a:t>
                      </a:r>
                      <a:r>
                        <a:rPr lang="en-US" sz="1800" dirty="0"/>
                        <a:t>“junk mail”</a:t>
                      </a:r>
                      <a:r>
                        <a:rPr lang="en-US" sz="1800" baseline="0" dirty="0"/>
                        <a:t> </a:t>
                      </a:r>
                      <a:r>
                        <a:rPr lang="en-US" sz="1800" dirty="0"/>
                        <a:t>image</a:t>
                      </a:r>
                      <a:r>
                        <a:rPr lang="en-IN" sz="1800" dirty="0"/>
                        <a:t>.</a:t>
                      </a:r>
                      <a:endParaRPr lang="en-US" sz="1800" dirty="0"/>
                    </a:p>
                  </a:txBody>
                  <a:tcPr marL="88536" marR="88536" marT="44267" marB="44267">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0390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230658"/>
            <a:ext cx="8229600" cy="1107996"/>
          </a:xfrm>
        </p:spPr>
        <p:txBody>
          <a:bodyPr>
            <a:spAutoFit/>
          </a:bodyPr>
          <a:lstStyle/>
          <a:p>
            <a:r>
              <a:rPr lang="en-IN" altLang="en-US" sz="3600" dirty="0">
                <a:latin typeface="+mj-lt"/>
                <a:ea typeface="ＭＳ Ｐゴシック" panose="020B0600070205080204" pitchFamily="34" charset="-128"/>
              </a:rPr>
              <a:t>Table 12.2 Profiles of Major Media Types</a:t>
            </a:r>
            <a:r>
              <a:rPr lang="en-IN" altLang="en-US" sz="2800" dirty="0">
                <a:latin typeface="+mj-lt"/>
                <a:ea typeface="ＭＳ Ｐゴシック" panose="020B0600070205080204" pitchFamily="34" charset="-128"/>
              </a:rPr>
              <a:t> (2 of 2)</a:t>
            </a:r>
            <a:endParaRPr lang="en-IN" sz="2800" dirty="0">
              <a:latin typeface="+mj-lt"/>
            </a:endParaRPr>
          </a:p>
        </p:txBody>
      </p:sp>
      <p:graphicFrame>
        <p:nvGraphicFramePr>
          <p:cNvPr id="5" name="Table 2"/>
          <p:cNvGraphicFramePr>
            <a:graphicFrameLocks/>
          </p:cNvGraphicFramePr>
          <p:nvPr>
            <p:extLst>
              <p:ext uri="{D42A27DB-BD31-4B8C-83A1-F6EECF244321}">
                <p14:modId xmlns:p14="http://schemas.microsoft.com/office/powerpoint/2010/main" val="1249302872"/>
              </p:ext>
            </p:extLst>
          </p:nvPr>
        </p:nvGraphicFramePr>
        <p:xfrm>
          <a:off x="508000" y="1597313"/>
          <a:ext cx="8141707" cy="3404193"/>
        </p:xfrm>
        <a:graphic>
          <a:graphicData uri="http://schemas.openxmlformats.org/drawingml/2006/table">
            <a:tbl>
              <a:tblPr firstRow="1" bandRow="1">
                <a:tableStyleId>{21E4AEA4-8DFA-4A89-87EB-49C32662AFE0}</a:tableStyleId>
              </a:tblPr>
              <a:tblGrid>
                <a:gridCol w="15113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2566407">
                  <a:extLst>
                    <a:ext uri="{9D8B030D-6E8A-4147-A177-3AD203B41FA5}">
                      <a16:colId xmlns:a16="http://schemas.microsoft.com/office/drawing/2014/main" val="20002"/>
                    </a:ext>
                  </a:extLst>
                </a:gridCol>
              </a:tblGrid>
              <a:tr h="294826">
                <a:tc>
                  <a:txBody>
                    <a:bodyPr/>
                    <a:lstStyle/>
                    <a:p>
                      <a:pPr algn="ctr"/>
                      <a:r>
                        <a:rPr lang="en-US" sz="1700" b="1" kern="1200" baseline="0" dirty="0">
                          <a:solidFill>
                            <a:schemeClr val="bg1"/>
                          </a:solidFill>
                        </a:rPr>
                        <a:t>Medium</a:t>
                      </a:r>
                    </a:p>
                  </a:txBody>
                  <a:tcPr marL="66401" marR="66401" marT="0" marB="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700" b="1" dirty="0">
                          <a:solidFill>
                            <a:schemeClr val="bg1"/>
                          </a:solidFill>
                        </a:rPr>
                        <a:t>Advantages</a:t>
                      </a:r>
                    </a:p>
                  </a:txBody>
                  <a:tcPr marL="66401" marR="66401"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700" b="1" dirty="0">
                          <a:solidFill>
                            <a:schemeClr val="bg1"/>
                          </a:solidFill>
                        </a:rPr>
                        <a:t>Limitations</a:t>
                      </a:r>
                    </a:p>
                  </a:txBody>
                  <a:tcPr marL="66401" marR="66401" marT="0" marB="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1032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Magazines</a:t>
                      </a:r>
                    </a:p>
                  </a:txBody>
                  <a:tcPr marL="88665" marR="88665" marT="44332" marB="44332">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EAE4"/>
                    </a:solidFill>
                  </a:tcPr>
                </a:tc>
                <a:tc>
                  <a:txBody>
                    <a:bodyPr/>
                    <a:lstStyle/>
                    <a:p>
                      <a:r>
                        <a:rPr lang="en-US" sz="2000" dirty="0"/>
                        <a:t>Credibility</a:t>
                      </a:r>
                      <a:r>
                        <a:rPr lang="en-US" sz="2000" baseline="0" dirty="0"/>
                        <a:t> </a:t>
                      </a:r>
                      <a:r>
                        <a:rPr lang="en-US" sz="2000" dirty="0"/>
                        <a:t>and </a:t>
                      </a:r>
                      <a:r>
                        <a:rPr lang="en-US" sz="2000" b="1" dirty="0"/>
                        <a:t>prestige</a:t>
                      </a:r>
                      <a:r>
                        <a:rPr lang="en-US" sz="2000" dirty="0"/>
                        <a:t>; high-quality reproduction; long life and good</a:t>
                      </a:r>
                      <a:r>
                        <a:rPr lang="en-US" sz="2000" baseline="0" dirty="0"/>
                        <a:t> </a:t>
                      </a:r>
                      <a:r>
                        <a:rPr lang="en-US" sz="2000" dirty="0"/>
                        <a:t>pass-along readership</a:t>
                      </a:r>
                    </a:p>
                  </a:txBody>
                  <a:tcPr marL="88665" marR="88665" marT="44332" marB="44332">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4EAE4"/>
                    </a:solidFill>
                  </a:tcPr>
                </a:tc>
                <a:tc>
                  <a:txBody>
                    <a:bodyPr/>
                    <a:lstStyle/>
                    <a:p>
                      <a:r>
                        <a:rPr lang="en-US" sz="2000" b="1" dirty="0"/>
                        <a:t>High cost</a:t>
                      </a:r>
                    </a:p>
                  </a:txBody>
                  <a:tcPr marL="88665" marR="88665" marT="44332" marB="44332">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4EAE4"/>
                    </a:solidFill>
                  </a:tcPr>
                </a:tc>
                <a:extLst>
                  <a:ext uri="{0D108BD9-81ED-4DB2-BD59-A6C34878D82A}">
                    <a16:rowId xmlns:a16="http://schemas.microsoft.com/office/drawing/2014/main" val="10001"/>
                  </a:ext>
                </a:extLst>
              </a:tr>
              <a:tr h="6815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Radio</a:t>
                      </a:r>
                    </a:p>
                  </a:txBody>
                  <a:tcPr marL="88665" marR="88665" marT="44332" marB="44332">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EAE4"/>
                    </a:solidFill>
                  </a:tcPr>
                </a:tc>
                <a:tc>
                  <a:txBody>
                    <a:bodyPr/>
                    <a:lstStyle/>
                    <a:p>
                      <a:r>
                        <a:rPr lang="en-US" sz="2000" b="1" dirty="0"/>
                        <a:t>Good local acceptance; low cost</a:t>
                      </a:r>
                      <a:r>
                        <a:rPr lang="en-IN" sz="2000" dirty="0"/>
                        <a:t>.</a:t>
                      </a:r>
                      <a:endParaRPr lang="en-US" sz="2000" dirty="0"/>
                    </a:p>
                  </a:txBody>
                  <a:tcPr marL="88665" marR="88665" marT="44332" marB="44332">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4EAE4"/>
                    </a:solidFill>
                  </a:tcPr>
                </a:tc>
                <a:tc>
                  <a:txBody>
                    <a:bodyPr/>
                    <a:lstStyle/>
                    <a:p>
                      <a:r>
                        <a:rPr lang="en-US" sz="2000" b="1" dirty="0"/>
                        <a:t>Audio only</a:t>
                      </a:r>
                      <a:r>
                        <a:rPr lang="en-US" sz="2000" dirty="0"/>
                        <a:t>; low attention (“the half-heard”</a:t>
                      </a:r>
                      <a:r>
                        <a:rPr lang="en-US" sz="2000" baseline="0" dirty="0"/>
                        <a:t> </a:t>
                      </a:r>
                      <a:r>
                        <a:rPr lang="en-US" sz="2000" dirty="0"/>
                        <a:t>medium)</a:t>
                      </a:r>
                    </a:p>
                  </a:txBody>
                  <a:tcPr marL="88665" marR="88665" marT="44332" marB="44332">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2"/>
                  </a:ext>
                </a:extLst>
              </a:tr>
              <a:tr h="480630">
                <a:tc>
                  <a:txBody>
                    <a:bodyPr/>
                    <a:lstStyle/>
                    <a:p>
                      <a:r>
                        <a:rPr lang="en-US" sz="2000" dirty="0"/>
                        <a:t>Outdoor</a:t>
                      </a:r>
                    </a:p>
                  </a:txBody>
                  <a:tcPr marL="88665" marR="88665" marT="44332" marB="44332">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EAE4"/>
                    </a:solidFill>
                  </a:tcPr>
                </a:tc>
                <a:tc>
                  <a:txBody>
                    <a:bodyPr/>
                    <a:lstStyle/>
                    <a:p>
                      <a:r>
                        <a:rPr lang="en-US" sz="2000" b="1" dirty="0"/>
                        <a:t>High</a:t>
                      </a:r>
                      <a:r>
                        <a:rPr lang="en-US" sz="2000" dirty="0"/>
                        <a:t> </a:t>
                      </a:r>
                      <a:r>
                        <a:rPr lang="en-US" sz="2000" b="1" dirty="0"/>
                        <a:t>repeat exposure; low cost; good positional</a:t>
                      </a:r>
                      <a:r>
                        <a:rPr lang="en-US" sz="2000" b="1" baseline="0" dirty="0"/>
                        <a:t> </a:t>
                      </a:r>
                      <a:r>
                        <a:rPr lang="en-US" sz="2000" b="1" dirty="0"/>
                        <a:t>selectivity</a:t>
                      </a:r>
                    </a:p>
                  </a:txBody>
                  <a:tcPr marL="88665" marR="88665" marT="44332" marB="44332">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tc>
                  <a:txBody>
                    <a:bodyPr/>
                    <a:lstStyle/>
                    <a:p>
                      <a:r>
                        <a:rPr lang="en-US" sz="2000" dirty="0"/>
                        <a:t>Little audience selectivity; </a:t>
                      </a:r>
                      <a:r>
                        <a:rPr lang="en-US" sz="2000" b="1" dirty="0"/>
                        <a:t>creative limitations</a:t>
                      </a:r>
                    </a:p>
                  </a:txBody>
                  <a:tcPr marL="88665" marR="88665" marT="44332" marB="44332">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6346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AC4E5-F773-FE14-2CC9-529D3F387001}"/>
              </a:ext>
            </a:extLst>
          </p:cNvPr>
          <p:cNvPicPr>
            <a:picLocks noChangeAspect="1"/>
          </p:cNvPicPr>
          <p:nvPr/>
        </p:nvPicPr>
        <p:blipFill>
          <a:blip r:embed="rId3"/>
          <a:stretch>
            <a:fillRect/>
          </a:stretch>
        </p:blipFill>
        <p:spPr>
          <a:xfrm>
            <a:off x="2743200" y="2514600"/>
            <a:ext cx="3894667" cy="3505200"/>
          </a:xfrm>
          <a:prstGeom prst="rect">
            <a:avLst/>
          </a:prstGeom>
        </p:spPr>
      </p:pic>
      <p:pic>
        <p:nvPicPr>
          <p:cNvPr id="6" name="Picture 5">
            <a:extLst>
              <a:ext uri="{FF2B5EF4-FFF2-40B4-BE49-F238E27FC236}">
                <a16:creationId xmlns:a16="http://schemas.microsoft.com/office/drawing/2014/main" id="{C083AE76-EAD1-8D7D-B724-6B834F9F5FCD}"/>
              </a:ext>
            </a:extLst>
          </p:cNvPr>
          <p:cNvPicPr>
            <a:picLocks noChangeAspect="1"/>
          </p:cNvPicPr>
          <p:nvPr/>
        </p:nvPicPr>
        <p:blipFill>
          <a:blip r:embed="rId4"/>
          <a:stretch>
            <a:fillRect/>
          </a:stretch>
        </p:blipFill>
        <p:spPr>
          <a:xfrm>
            <a:off x="6858000" y="339018"/>
            <a:ext cx="2018017" cy="1194879"/>
          </a:xfrm>
          <a:prstGeom prst="rect">
            <a:avLst/>
          </a:prstGeom>
        </p:spPr>
      </p:pic>
    </p:spTree>
    <p:extLst>
      <p:ext uri="{BB962C8B-B14F-4D97-AF65-F5344CB8AC3E}">
        <p14:creationId xmlns:p14="http://schemas.microsoft.com/office/powerpoint/2010/main" val="387751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a:t>2- Sales Promotion</a:t>
            </a:r>
            <a:br>
              <a:rPr lang="en-US" dirty="0"/>
            </a:br>
            <a:endParaRPr lang="en-US" dirty="0"/>
          </a:p>
        </p:txBody>
      </p:sp>
      <p:sp>
        <p:nvSpPr>
          <p:cNvPr id="47107" name="Rectangle 3"/>
          <p:cNvSpPr>
            <a:spLocks noGrp="1" noChangeArrowheads="1"/>
          </p:cNvSpPr>
          <p:nvPr>
            <p:ph type="body" idx="1"/>
          </p:nvPr>
        </p:nvSpPr>
        <p:spPr/>
        <p:txBody>
          <a:bodyPr/>
          <a:lstStyle/>
          <a:p>
            <a:pPr eaLnBrk="1" hangingPunct="1"/>
            <a:r>
              <a:rPr lang="en-US" sz="2000" dirty="0"/>
              <a:t>Sales promotions are short-term incentives to encourage the purchase or sale of a product or service.</a:t>
            </a:r>
          </a:p>
          <a:p>
            <a:pPr eaLnBrk="1" hangingPunct="1"/>
            <a:endParaRPr lang="en-US" sz="2000" dirty="0"/>
          </a:p>
          <a:p>
            <a:pPr eaLnBrk="1" hangingPunct="1">
              <a:lnSpc>
                <a:spcPct val="90000"/>
              </a:lnSpc>
            </a:pPr>
            <a:r>
              <a:rPr lang="en-US" sz="2000" dirty="0"/>
              <a:t>Can be targeted at final buyers, retailers and wholesalers, business customers, and members of the sales force.</a:t>
            </a:r>
          </a:p>
          <a:p>
            <a:pPr eaLnBrk="1" hangingPunct="1">
              <a:lnSpc>
                <a:spcPct val="90000"/>
              </a:lnSpc>
            </a:pPr>
            <a:endParaRPr lang="en-US" sz="2000" dirty="0"/>
          </a:p>
          <a:p>
            <a:pPr eaLnBrk="1" hangingPunct="1">
              <a:lnSpc>
                <a:spcPct val="90000"/>
              </a:lnSpc>
            </a:pPr>
            <a:r>
              <a:rPr lang="en-US" sz="2000" dirty="0"/>
              <a:t>The use of sales promotions has been growing rapidly.</a:t>
            </a:r>
          </a:p>
          <a:p>
            <a:pPr lvl="1" eaLnBrk="1" hangingPunct="1"/>
            <a:endParaRPr lang="en-US" dirty="0"/>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chor="t"/>
          <a:lstStyle/>
          <a:p>
            <a:r>
              <a:rPr lang="en-US"/>
              <a:t>Objectives</a:t>
            </a:r>
          </a:p>
        </p:txBody>
      </p:sp>
      <p:sp>
        <p:nvSpPr>
          <p:cNvPr id="49155" name="TextBox 2"/>
          <p:cNvSpPr txBox="1">
            <a:spLocks noChangeArrowheads="1"/>
          </p:cNvSpPr>
          <p:nvPr/>
        </p:nvSpPr>
        <p:spPr bwMode="auto">
          <a:xfrm>
            <a:off x="914400" y="1143000"/>
            <a:ext cx="2430463" cy="461665"/>
          </a:xfrm>
          <a:prstGeom prst="rect">
            <a:avLst/>
          </a:prstGeom>
          <a:noFill/>
          <a:ln w="9525">
            <a:noFill/>
            <a:miter lim="800000"/>
            <a:headEnd/>
            <a:tailEnd/>
          </a:ln>
        </p:spPr>
        <p:txBody>
          <a:bodyPr>
            <a:spAutoFit/>
          </a:bodyPr>
          <a:lstStyle/>
          <a:p>
            <a:r>
              <a:rPr lang="en-US" b="1" dirty="0">
                <a:solidFill>
                  <a:srgbClr val="FF0000"/>
                </a:solidFill>
              </a:rPr>
              <a:t>Product trial</a:t>
            </a:r>
          </a:p>
        </p:txBody>
      </p:sp>
      <p:sp>
        <p:nvSpPr>
          <p:cNvPr id="49156" name="TextBox 3"/>
          <p:cNvSpPr txBox="1">
            <a:spLocks noChangeArrowheads="1"/>
          </p:cNvSpPr>
          <p:nvPr/>
        </p:nvSpPr>
        <p:spPr bwMode="auto">
          <a:xfrm>
            <a:off x="4724400" y="5562600"/>
            <a:ext cx="2209800" cy="461665"/>
          </a:xfrm>
          <a:prstGeom prst="rect">
            <a:avLst/>
          </a:prstGeom>
          <a:noFill/>
          <a:ln w="9525">
            <a:noFill/>
            <a:miter lim="800000"/>
            <a:headEnd/>
            <a:tailEnd/>
          </a:ln>
        </p:spPr>
        <p:txBody>
          <a:bodyPr>
            <a:spAutoFit/>
          </a:bodyPr>
          <a:lstStyle/>
          <a:p>
            <a:r>
              <a:rPr lang="en-US" b="1" dirty="0">
                <a:solidFill>
                  <a:srgbClr val="FF0000"/>
                </a:solidFill>
              </a:rPr>
              <a:t>Reward</a:t>
            </a:r>
          </a:p>
        </p:txBody>
      </p:sp>
      <p:sp>
        <p:nvSpPr>
          <p:cNvPr id="49157" name="TextBox 4"/>
          <p:cNvSpPr txBox="1">
            <a:spLocks noChangeArrowheads="1"/>
          </p:cNvSpPr>
          <p:nvPr/>
        </p:nvSpPr>
        <p:spPr bwMode="auto">
          <a:xfrm>
            <a:off x="4572000" y="1371600"/>
            <a:ext cx="2209800" cy="830997"/>
          </a:xfrm>
          <a:prstGeom prst="rect">
            <a:avLst/>
          </a:prstGeom>
          <a:noFill/>
          <a:ln w="9525">
            <a:noFill/>
            <a:miter lim="800000"/>
            <a:headEnd/>
            <a:tailEnd/>
          </a:ln>
        </p:spPr>
        <p:txBody>
          <a:bodyPr wrap="square">
            <a:spAutoFit/>
          </a:bodyPr>
          <a:lstStyle/>
          <a:p>
            <a:pPr algn="ctr"/>
            <a:r>
              <a:rPr lang="en-US" b="1" dirty="0">
                <a:solidFill>
                  <a:srgbClr val="FF0000"/>
                </a:solidFill>
              </a:rPr>
              <a:t>Increase repurchase</a:t>
            </a:r>
          </a:p>
        </p:txBody>
      </p:sp>
      <p:sp>
        <p:nvSpPr>
          <p:cNvPr id="49158" name="TextBox 5"/>
          <p:cNvSpPr txBox="1">
            <a:spLocks noChangeArrowheads="1"/>
          </p:cNvSpPr>
          <p:nvPr/>
        </p:nvSpPr>
        <p:spPr bwMode="auto">
          <a:xfrm>
            <a:off x="381000" y="5943600"/>
            <a:ext cx="4200525" cy="461665"/>
          </a:xfrm>
          <a:prstGeom prst="rect">
            <a:avLst/>
          </a:prstGeom>
          <a:noFill/>
          <a:ln w="9525">
            <a:noFill/>
            <a:miter lim="800000"/>
            <a:headEnd/>
            <a:tailEnd/>
          </a:ln>
        </p:spPr>
        <p:txBody>
          <a:bodyPr wrap="square">
            <a:spAutoFit/>
          </a:bodyPr>
          <a:lstStyle/>
          <a:p>
            <a:r>
              <a:rPr lang="en-US" b="1" dirty="0">
                <a:solidFill>
                  <a:srgbClr val="FF0000"/>
                </a:solidFill>
              </a:rPr>
              <a:t>Brand switching</a:t>
            </a:r>
          </a:p>
        </p:txBody>
      </p:sp>
      <p:pic>
        <p:nvPicPr>
          <p:cNvPr id="49159" name="Picture 6"/>
          <p:cNvPicPr>
            <a:picLocks noChangeAspect="1"/>
          </p:cNvPicPr>
          <p:nvPr/>
        </p:nvPicPr>
        <p:blipFill>
          <a:blip r:embed="rId3" cstate="print"/>
          <a:srcRect/>
          <a:stretch>
            <a:fillRect/>
          </a:stretch>
        </p:blipFill>
        <p:spPr bwMode="auto">
          <a:xfrm>
            <a:off x="4867111" y="4267200"/>
            <a:ext cx="2262352" cy="1366838"/>
          </a:xfrm>
          <a:prstGeom prst="rect">
            <a:avLst/>
          </a:prstGeom>
          <a:noFill/>
          <a:ln w="9525">
            <a:noFill/>
            <a:miter lim="800000"/>
            <a:headEnd/>
            <a:tailEnd/>
          </a:ln>
        </p:spPr>
      </p:pic>
      <p:grpSp>
        <p:nvGrpSpPr>
          <p:cNvPr id="49160" name="Group 13"/>
          <p:cNvGrpSpPr>
            <a:grpSpLocks/>
          </p:cNvGrpSpPr>
          <p:nvPr/>
        </p:nvGrpSpPr>
        <p:grpSpPr bwMode="auto">
          <a:xfrm>
            <a:off x="1066801" y="3886200"/>
            <a:ext cx="2133600" cy="2008188"/>
            <a:chOff x="4648201" y="1066800"/>
            <a:chExt cx="2873828" cy="2542408"/>
          </a:xfrm>
        </p:grpSpPr>
        <p:pic>
          <p:nvPicPr>
            <p:cNvPr id="49163" name="Picture 9"/>
            <p:cNvPicPr>
              <a:picLocks noChangeAspect="1"/>
            </p:cNvPicPr>
            <p:nvPr/>
          </p:nvPicPr>
          <p:blipFill>
            <a:blip r:embed="rId4" cstate="print"/>
            <a:srcRect/>
            <a:stretch>
              <a:fillRect/>
            </a:stretch>
          </p:blipFill>
          <p:spPr bwMode="auto">
            <a:xfrm>
              <a:off x="4648201" y="1066800"/>
              <a:ext cx="2873828" cy="2542408"/>
            </a:xfrm>
            <a:prstGeom prst="rect">
              <a:avLst/>
            </a:prstGeom>
            <a:noFill/>
            <a:ln w="9525">
              <a:noFill/>
              <a:miter lim="800000"/>
              <a:headEnd/>
              <a:tailEnd/>
            </a:ln>
          </p:spPr>
        </p:pic>
        <p:pic>
          <p:nvPicPr>
            <p:cNvPr id="49164" name="Picture 11"/>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4798947" y="1524000"/>
              <a:ext cx="296294" cy="793644"/>
            </a:xfrm>
            <a:prstGeom prst="rect">
              <a:avLst/>
            </a:prstGeom>
            <a:noFill/>
            <a:ln w="9525">
              <a:noFill/>
              <a:miter lim="800000"/>
              <a:headEnd/>
              <a:tailEnd/>
            </a:ln>
          </p:spPr>
        </p:pic>
        <p:pic>
          <p:nvPicPr>
            <p:cNvPr id="49165" name="Picture 12"/>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7048500" y="2031398"/>
              <a:ext cx="296294" cy="793644"/>
            </a:xfrm>
            <a:prstGeom prst="rect">
              <a:avLst/>
            </a:prstGeom>
            <a:noFill/>
            <a:ln w="9525">
              <a:noFill/>
              <a:miter lim="800000"/>
              <a:headEnd/>
              <a:tailEnd/>
            </a:ln>
          </p:spPr>
        </p:pic>
      </p:grpSp>
      <p:pic>
        <p:nvPicPr>
          <p:cNvPr id="49161" name="Picture 14"/>
          <p:cNvPicPr>
            <a:picLocks noChangeAspect="1"/>
          </p:cNvPicPr>
          <p:nvPr/>
        </p:nvPicPr>
        <p:blipFill>
          <a:blip r:embed="rId7" cstate="print"/>
          <a:srcRect/>
          <a:stretch>
            <a:fillRect/>
          </a:stretch>
        </p:blipFill>
        <p:spPr bwMode="auto">
          <a:xfrm>
            <a:off x="7010400" y="1295400"/>
            <a:ext cx="1497542" cy="2246313"/>
          </a:xfrm>
          <a:prstGeom prst="rect">
            <a:avLst/>
          </a:prstGeom>
          <a:noFill/>
          <a:ln w="9525">
            <a:noFill/>
            <a:miter lim="800000"/>
            <a:headEnd/>
            <a:tailEnd/>
          </a:ln>
        </p:spPr>
      </p:pic>
      <p:pic>
        <p:nvPicPr>
          <p:cNvPr id="49162" name="Picture 7"/>
          <p:cNvPicPr>
            <a:picLocks noChangeAspect="1"/>
          </p:cNvPicPr>
          <p:nvPr/>
        </p:nvPicPr>
        <p:blipFill>
          <a:blip r:embed="rId8" cstate="print">
            <a:clrChange>
              <a:clrFrom>
                <a:srgbClr val="FFFFFF"/>
              </a:clrFrom>
              <a:clrTo>
                <a:srgbClr val="FFFFFF">
                  <a:alpha val="0"/>
                </a:srgbClr>
              </a:clrTo>
            </a:clrChange>
          </a:blip>
          <a:srcRect l="15340" t="21254" r="8810" b="5698"/>
          <a:stretch>
            <a:fillRect/>
          </a:stretch>
        </p:blipFill>
        <p:spPr bwMode="auto">
          <a:xfrm>
            <a:off x="1214438" y="1566863"/>
            <a:ext cx="2595562" cy="166626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0" y="533400"/>
            <a:ext cx="6400800" cy="584775"/>
          </a:xfrm>
          <a:prstGeom prst="rect">
            <a:avLst/>
          </a:prstGeom>
        </p:spPr>
        <p:txBody>
          <a:bodyPr wrap="square">
            <a:spAutoFit/>
          </a:bodyPr>
          <a:lstStyle/>
          <a:p>
            <a:r>
              <a:rPr lang="en-US" sz="3200" dirty="0"/>
              <a:t>Major Consumer Promotion Tools</a:t>
            </a:r>
          </a:p>
        </p:txBody>
      </p:sp>
      <p:sp>
        <p:nvSpPr>
          <p:cNvPr id="4" name="Rectangle 3"/>
          <p:cNvSpPr/>
          <p:nvPr/>
        </p:nvSpPr>
        <p:spPr>
          <a:xfrm>
            <a:off x="533400" y="2286000"/>
            <a:ext cx="4191000" cy="3170099"/>
          </a:xfrm>
          <a:prstGeom prst="rect">
            <a:avLst/>
          </a:prstGeom>
        </p:spPr>
        <p:txBody>
          <a:bodyPr wrap="square">
            <a:spAutoFit/>
          </a:bodyPr>
          <a:lstStyle/>
          <a:p>
            <a:pPr>
              <a:buFont typeface="Arial" pitchFamily="34" charset="0"/>
              <a:buChar char="•"/>
            </a:pPr>
            <a:r>
              <a:rPr lang="en-US" sz="2000" b="1" dirty="0"/>
              <a:t>Samples/ Free Trials</a:t>
            </a:r>
          </a:p>
          <a:p>
            <a:pPr>
              <a:buFont typeface="Arial" pitchFamily="34" charset="0"/>
              <a:buChar char="•"/>
            </a:pPr>
            <a:endParaRPr lang="en-US" sz="2000" b="1" dirty="0"/>
          </a:p>
          <a:p>
            <a:pPr>
              <a:buFont typeface="Arial" pitchFamily="34" charset="0"/>
              <a:buChar char="•"/>
            </a:pPr>
            <a:r>
              <a:rPr lang="en-US" sz="2000" b="1" dirty="0"/>
              <a:t>Coupons</a:t>
            </a:r>
          </a:p>
          <a:p>
            <a:pPr>
              <a:buFont typeface="Arial" pitchFamily="34" charset="0"/>
              <a:buChar char="•"/>
            </a:pPr>
            <a:endParaRPr lang="en-US" sz="2000" b="1" dirty="0"/>
          </a:p>
          <a:p>
            <a:pPr>
              <a:buFont typeface="Arial" pitchFamily="34" charset="0"/>
              <a:buChar char="•"/>
            </a:pPr>
            <a:r>
              <a:rPr lang="en-US" sz="2000" b="1" dirty="0"/>
              <a:t>Cash Refund Offers (rebates)</a:t>
            </a:r>
          </a:p>
          <a:p>
            <a:pPr>
              <a:buFont typeface="Arial" pitchFamily="34" charset="0"/>
              <a:buChar char="•"/>
            </a:pPr>
            <a:endParaRPr lang="en-US" sz="2000" b="1" dirty="0"/>
          </a:p>
          <a:p>
            <a:pPr>
              <a:buFont typeface="Arial" pitchFamily="34" charset="0"/>
              <a:buChar char="•"/>
            </a:pPr>
            <a:r>
              <a:rPr lang="en-US" sz="2000" b="1" dirty="0"/>
              <a:t>Price Packs (2 for 1)</a:t>
            </a:r>
          </a:p>
          <a:p>
            <a:pPr>
              <a:buFont typeface="Arial" pitchFamily="34" charset="0"/>
              <a:buChar char="•"/>
            </a:pPr>
            <a:endParaRPr lang="en-US" sz="2000" b="1" dirty="0"/>
          </a:p>
          <a:p>
            <a:pPr>
              <a:buFont typeface="Arial" pitchFamily="34" charset="0"/>
              <a:buChar char="•"/>
            </a:pPr>
            <a:r>
              <a:rPr lang="en-US" sz="2000" b="1" dirty="0"/>
              <a:t>Premiums (gifts)</a:t>
            </a:r>
          </a:p>
          <a:p>
            <a:endParaRPr lang="en-US" sz="2000" dirty="0"/>
          </a:p>
        </p:txBody>
      </p:sp>
      <p:sp>
        <p:nvSpPr>
          <p:cNvPr id="5" name="Rectangle 4"/>
          <p:cNvSpPr/>
          <p:nvPr/>
        </p:nvSpPr>
        <p:spPr>
          <a:xfrm>
            <a:off x="4572000" y="2286000"/>
            <a:ext cx="4343400" cy="2554545"/>
          </a:xfrm>
          <a:prstGeom prst="rect">
            <a:avLst/>
          </a:prstGeom>
        </p:spPr>
        <p:txBody>
          <a:bodyPr wrap="square">
            <a:spAutoFit/>
          </a:bodyPr>
          <a:lstStyle/>
          <a:p>
            <a:pPr>
              <a:buFont typeface="Arial" pitchFamily="34" charset="0"/>
              <a:buChar char="•"/>
            </a:pPr>
            <a:r>
              <a:rPr lang="en-US" sz="2000" b="1" dirty="0"/>
              <a:t>Frequency Programs</a:t>
            </a:r>
          </a:p>
          <a:p>
            <a:pPr>
              <a:buFont typeface="Arial" pitchFamily="34" charset="0"/>
              <a:buChar char="•"/>
            </a:pPr>
            <a:endParaRPr lang="en-US" sz="2000" b="1" dirty="0"/>
          </a:p>
          <a:p>
            <a:pPr>
              <a:buFont typeface="Arial" pitchFamily="34" charset="0"/>
              <a:buChar char="•"/>
            </a:pPr>
            <a:r>
              <a:rPr lang="en-US" sz="2000" b="1" dirty="0"/>
              <a:t>Prizes (contests, sweepstakes)</a:t>
            </a:r>
          </a:p>
          <a:p>
            <a:pPr>
              <a:buFont typeface="Arial" pitchFamily="34" charset="0"/>
              <a:buChar char="•"/>
            </a:pPr>
            <a:endParaRPr lang="en-US" sz="2000" b="1" dirty="0"/>
          </a:p>
          <a:p>
            <a:pPr>
              <a:buFont typeface="Arial" pitchFamily="34" charset="0"/>
              <a:buChar char="•"/>
            </a:pPr>
            <a:r>
              <a:rPr lang="en-US" sz="2000" b="1" dirty="0"/>
              <a:t>Product Warranties</a:t>
            </a:r>
          </a:p>
          <a:p>
            <a:pPr>
              <a:buFont typeface="Arial" pitchFamily="34" charset="0"/>
              <a:buChar char="•"/>
            </a:pPr>
            <a:endParaRPr lang="en-US" sz="2000" b="1" dirty="0"/>
          </a:p>
          <a:p>
            <a:pPr>
              <a:buFont typeface="Arial" pitchFamily="34" charset="0"/>
              <a:buChar char="•"/>
            </a:pPr>
            <a:r>
              <a:rPr lang="en-US" sz="2000" b="1" dirty="0"/>
              <a:t>Point-of-Purchase (P-O-P) Displays and Demonstrations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dirty="0"/>
              <a:t>Learning Goals</a:t>
            </a:r>
          </a:p>
        </p:txBody>
      </p:sp>
      <p:sp>
        <p:nvSpPr>
          <p:cNvPr id="6147" name="Rectangle 5"/>
          <p:cNvSpPr>
            <a:spLocks noGrp="1" noChangeArrowheads="1"/>
          </p:cNvSpPr>
          <p:nvPr>
            <p:ph type="body" idx="1"/>
          </p:nvPr>
        </p:nvSpPr>
        <p:spPr/>
        <p:txBody>
          <a:bodyPr/>
          <a:lstStyle/>
          <a:p>
            <a:pPr marL="533400" indent="-533400" eaLnBrk="1" hangingPunct="1">
              <a:lnSpc>
                <a:spcPct val="80000"/>
              </a:lnSpc>
              <a:buFontTx/>
              <a:buAutoNum type="arabicPeriod"/>
            </a:pPr>
            <a:r>
              <a:rPr lang="en-US" sz="2400" dirty="0"/>
              <a:t>Define marketing communications.</a:t>
            </a:r>
          </a:p>
          <a:p>
            <a:pPr marL="533400" indent="-533400" eaLnBrk="1" hangingPunct="1">
              <a:lnSpc>
                <a:spcPct val="80000"/>
              </a:lnSpc>
              <a:buFontTx/>
              <a:buAutoNum type="arabicPeriod"/>
            </a:pPr>
            <a:endParaRPr lang="en-US" sz="2400" dirty="0"/>
          </a:p>
          <a:p>
            <a:pPr marL="533400" indent="-533400" eaLnBrk="1" hangingPunct="1">
              <a:lnSpc>
                <a:spcPct val="80000"/>
              </a:lnSpc>
              <a:buFontTx/>
              <a:buAutoNum type="arabicPeriod"/>
            </a:pPr>
            <a:r>
              <a:rPr lang="en-US" sz="2400" dirty="0"/>
              <a:t>Understand the process and goals of integrated marketing communications.</a:t>
            </a:r>
          </a:p>
          <a:p>
            <a:pPr marL="533400" indent="-533400" eaLnBrk="1" hangingPunct="1">
              <a:lnSpc>
                <a:spcPct val="80000"/>
              </a:lnSpc>
              <a:buFontTx/>
              <a:buAutoNum type="arabicPeriod"/>
            </a:pPr>
            <a:endParaRPr lang="en-US" sz="2400" dirty="0"/>
          </a:p>
          <a:p>
            <a:pPr marL="533400" indent="-533400" eaLnBrk="1" hangingPunct="1">
              <a:lnSpc>
                <a:spcPct val="80000"/>
              </a:lnSpc>
              <a:buFontTx/>
              <a:buAutoNum type="arabicPeriod"/>
            </a:pPr>
            <a:r>
              <a:rPr lang="en-US" sz="2400" dirty="0"/>
              <a:t>Learn the steps in developing effective marketing communications.</a:t>
            </a:r>
          </a:p>
          <a:p>
            <a:pPr marL="533400" indent="-533400" eaLnBrk="1" hangingPunct="1">
              <a:lnSpc>
                <a:spcPct val="80000"/>
              </a:lnSpc>
              <a:buFontTx/>
              <a:buAutoNum type="arabicPeriod"/>
            </a:pPr>
            <a:endParaRPr lang="en-US" sz="2400" dirty="0"/>
          </a:p>
          <a:p>
            <a:pPr marL="533400" indent="-533400" eaLnBrk="1" hangingPunct="1">
              <a:lnSpc>
                <a:spcPct val="80000"/>
              </a:lnSpc>
              <a:buFontTx/>
              <a:buAutoNum type="arabicPeriod"/>
            </a:pPr>
            <a:r>
              <a:rPr lang="en-US" sz="2400" dirty="0"/>
              <a:t>Understand the components of the marketing communication mix </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a:t>3- Public Relations</a:t>
            </a:r>
          </a:p>
        </p:txBody>
      </p:sp>
      <p:sp>
        <p:nvSpPr>
          <p:cNvPr id="53251" name="Rectangle 3"/>
          <p:cNvSpPr>
            <a:spLocks noGrp="1" noChangeArrowheads="1"/>
          </p:cNvSpPr>
          <p:nvPr>
            <p:ph type="body" idx="1"/>
          </p:nvPr>
        </p:nvSpPr>
        <p:spPr/>
        <p:txBody>
          <a:bodyPr/>
          <a:lstStyle/>
          <a:p>
            <a:r>
              <a:rPr lang="en-US" sz="2400" dirty="0">
                <a:solidFill>
                  <a:schemeClr val="tx1"/>
                </a:solidFill>
              </a:rPr>
              <a:t>Public is any group that has an actual or potential interest in or impact on a company’s ability to achieve its objectives. </a:t>
            </a:r>
          </a:p>
          <a:p>
            <a:endParaRPr lang="en-US" sz="2400" dirty="0">
              <a:solidFill>
                <a:schemeClr val="tx1"/>
              </a:solidFill>
            </a:endParaRPr>
          </a:p>
          <a:p>
            <a:r>
              <a:rPr lang="en-US" sz="2400" dirty="0">
                <a:solidFill>
                  <a:schemeClr val="tx1"/>
                </a:solidFill>
              </a:rPr>
              <a:t>Public relations (PR) includes a variety of programs to promote or protect a company’s image or individual products.</a:t>
            </a:r>
          </a:p>
          <a:p>
            <a:endParaRPr lang="en-US" sz="2400" dirty="0">
              <a:solidFill>
                <a:schemeClr val="tx1"/>
              </a:solidFill>
            </a:endParaRPr>
          </a:p>
          <a:p>
            <a:r>
              <a:rPr lang="en-US" sz="2400" dirty="0"/>
              <a:t>Basic rule of good PR: do something good, then talk about it. </a:t>
            </a:r>
            <a:r>
              <a:rPr lang="en-US" sz="1200" dirty="0"/>
              <a:t>(SO)</a:t>
            </a:r>
          </a:p>
          <a:p>
            <a:endParaRPr lang="en-US" sz="2400" dirty="0">
              <a:solidFill>
                <a:schemeClr val="tx1"/>
              </a:solidFill>
            </a:endParaRPr>
          </a:p>
          <a:p>
            <a:pPr lvl="1" eaLnBrk="1" hangingPunct="1"/>
            <a:endParaRPr lang="en-US" sz="2400" dirty="0"/>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533400" y="381000"/>
            <a:ext cx="7973646" cy="5867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259159-A838-5448-77AC-218DF4699A3A}"/>
              </a:ext>
            </a:extLst>
          </p:cNvPr>
          <p:cNvPicPr>
            <a:picLocks noChangeAspect="1"/>
          </p:cNvPicPr>
          <p:nvPr/>
        </p:nvPicPr>
        <p:blipFill>
          <a:blip r:embed="rId3"/>
          <a:stretch>
            <a:fillRect/>
          </a:stretch>
        </p:blipFill>
        <p:spPr>
          <a:xfrm>
            <a:off x="2057400" y="3048000"/>
            <a:ext cx="6772275" cy="2876550"/>
          </a:xfrm>
          <a:prstGeom prst="rect">
            <a:avLst/>
          </a:prstGeom>
        </p:spPr>
      </p:pic>
      <p:pic>
        <p:nvPicPr>
          <p:cNvPr id="7" name="Picture 6">
            <a:extLst>
              <a:ext uri="{FF2B5EF4-FFF2-40B4-BE49-F238E27FC236}">
                <a16:creationId xmlns:a16="http://schemas.microsoft.com/office/drawing/2014/main" id="{E30404A6-EBFB-8CE4-046D-47894EC1A79B}"/>
              </a:ext>
            </a:extLst>
          </p:cNvPr>
          <p:cNvPicPr>
            <a:picLocks noChangeAspect="1"/>
          </p:cNvPicPr>
          <p:nvPr/>
        </p:nvPicPr>
        <p:blipFill>
          <a:blip r:embed="rId4"/>
          <a:stretch>
            <a:fillRect/>
          </a:stretch>
        </p:blipFill>
        <p:spPr>
          <a:xfrm>
            <a:off x="503797" y="533400"/>
            <a:ext cx="5143500" cy="2133600"/>
          </a:xfrm>
          <a:prstGeom prst="rect">
            <a:avLst/>
          </a:prstGeom>
        </p:spPr>
      </p:pic>
    </p:spTree>
    <p:extLst>
      <p:ext uri="{BB962C8B-B14F-4D97-AF65-F5344CB8AC3E}">
        <p14:creationId xmlns:p14="http://schemas.microsoft.com/office/powerpoint/2010/main" val="56018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a:t>Marketing public relations (MPR)</a:t>
            </a:r>
            <a:endParaRPr lang="en-US" sz="1800" dirty="0"/>
          </a:p>
        </p:txBody>
      </p:sp>
      <p:sp>
        <p:nvSpPr>
          <p:cNvPr id="55299" name="Rectangle 3"/>
          <p:cNvSpPr>
            <a:spLocks noGrp="1" noChangeArrowheads="1"/>
          </p:cNvSpPr>
          <p:nvPr>
            <p:ph type="body" idx="1"/>
          </p:nvPr>
        </p:nvSpPr>
        <p:spPr>
          <a:xfrm>
            <a:off x="838200" y="1676400"/>
            <a:ext cx="7620000" cy="4038600"/>
          </a:xfrm>
        </p:spPr>
        <p:txBody>
          <a:bodyPr/>
          <a:lstStyle/>
          <a:p>
            <a:pPr eaLnBrk="1" hangingPunct="1"/>
            <a:r>
              <a:rPr lang="en-US" sz="2400" dirty="0"/>
              <a:t>Many companies are turning to marketing public relations (MPR) to support corporate or product promotion and image making. MPR, like financial PR and community PR, serves a special constituency, the marketing department. </a:t>
            </a:r>
            <a:r>
              <a:rPr lang="en-US" sz="2400" dirty="0">
                <a:solidFill>
                  <a:srgbClr val="FF0000"/>
                </a:solidFill>
              </a:rPr>
              <a:t>The old name for MPR was publicity</a:t>
            </a:r>
            <a:r>
              <a:rPr lang="en-US" sz="2400" dirty="0"/>
              <a:t>, the task of securing editorial space—as opposed to paid space—in print and broadcast media to promote a product, service, idea, place, person, or organization.</a:t>
            </a:r>
          </a:p>
          <a:p>
            <a:pPr eaLnBrk="1" hangingPunct="1"/>
            <a:endParaRPr lang="en-US" sz="2400" dirty="0"/>
          </a:p>
        </p:txBody>
      </p:sp>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a:t>4- Personal Selling/Sales force</a:t>
            </a:r>
            <a:br>
              <a:rPr lang="en-US" dirty="0"/>
            </a:br>
            <a:endParaRPr lang="en-US" dirty="0"/>
          </a:p>
        </p:txBody>
      </p:sp>
      <p:sp>
        <p:nvSpPr>
          <p:cNvPr id="59395" name="Rectangle 3"/>
          <p:cNvSpPr>
            <a:spLocks noGrp="1" noChangeArrowheads="1"/>
          </p:cNvSpPr>
          <p:nvPr>
            <p:ph type="body" idx="1"/>
          </p:nvPr>
        </p:nvSpPr>
        <p:spPr>
          <a:xfrm>
            <a:off x="838200" y="1524000"/>
            <a:ext cx="7620000" cy="4038600"/>
          </a:xfrm>
        </p:spPr>
        <p:txBody>
          <a:bodyPr/>
          <a:lstStyle/>
          <a:p>
            <a:pPr marL="0" lvl="1" indent="0">
              <a:spcBef>
                <a:spcPct val="30000"/>
              </a:spcBef>
              <a:buClrTx/>
              <a:defRPr/>
            </a:pPr>
            <a:r>
              <a:rPr lang="en-US" sz="2000" dirty="0"/>
              <a:t> A paid personal communication that seeks to inform customers and persuade them to purchase products in an exchange situation (PF)</a:t>
            </a:r>
          </a:p>
          <a:p>
            <a:pPr marL="0" lvl="1" indent="0">
              <a:spcBef>
                <a:spcPct val="30000"/>
              </a:spcBef>
              <a:buClrTx/>
              <a:defRPr/>
            </a:pPr>
            <a:endParaRPr lang="en-US" sz="2000" dirty="0"/>
          </a:p>
          <a:p>
            <a:pPr marL="0" lvl="1" indent="0">
              <a:spcBef>
                <a:spcPct val="30000"/>
              </a:spcBef>
              <a:buClrTx/>
              <a:defRPr/>
            </a:pPr>
            <a:r>
              <a:rPr lang="en-US" sz="2000" dirty="0"/>
              <a:t>Its main advantages are having greater impact on consumers  and providing immediate feedback. While main limitations are: Expensive,  labor intensive and time consuming</a:t>
            </a:r>
          </a:p>
          <a:p>
            <a:pPr marL="0" lvl="1" indent="0">
              <a:spcBef>
                <a:spcPct val="30000"/>
              </a:spcBef>
              <a:buClrTx/>
              <a:defRPr/>
            </a:pPr>
            <a:endParaRPr lang="en-US" sz="2000" dirty="0"/>
          </a:p>
          <a:p>
            <a:pPr>
              <a:buFont typeface="Arial" pitchFamily="34" charset="0"/>
              <a:buChar char="•"/>
            </a:pPr>
            <a:r>
              <a:rPr lang="en-US" sz="2000" dirty="0"/>
              <a:t>Salespeople Have Many Names </a:t>
            </a:r>
          </a:p>
          <a:p>
            <a:pPr marL="746125" lvl="1" indent="-288925">
              <a:lnSpc>
                <a:spcPct val="90000"/>
              </a:lnSpc>
              <a:buFont typeface="Arial" pitchFamily="34" charset="0"/>
              <a:buChar char="•"/>
            </a:pPr>
            <a:r>
              <a:rPr lang="en-US" sz="2000" dirty="0"/>
              <a:t>Agents</a:t>
            </a:r>
          </a:p>
          <a:p>
            <a:pPr marL="746125" lvl="1" indent="-288925">
              <a:lnSpc>
                <a:spcPct val="90000"/>
              </a:lnSpc>
              <a:buFont typeface="Arial" pitchFamily="34" charset="0"/>
              <a:buChar char="•"/>
            </a:pPr>
            <a:r>
              <a:rPr lang="en-US" sz="2000" dirty="0"/>
              <a:t>Sales Consultants</a:t>
            </a:r>
          </a:p>
          <a:p>
            <a:pPr marL="746125" lvl="1" indent="-288925">
              <a:lnSpc>
                <a:spcPct val="90000"/>
              </a:lnSpc>
              <a:buFont typeface="Arial" pitchFamily="34" charset="0"/>
              <a:buChar char="•"/>
            </a:pPr>
            <a:r>
              <a:rPr lang="en-US" sz="2000" dirty="0"/>
              <a:t>Sales Representatives</a:t>
            </a:r>
          </a:p>
          <a:p>
            <a:pPr marL="746125" lvl="1" indent="-288925">
              <a:lnSpc>
                <a:spcPct val="90000"/>
              </a:lnSpc>
              <a:buFont typeface="Arial" pitchFamily="34" charset="0"/>
              <a:buChar char="•"/>
            </a:pPr>
            <a:r>
              <a:rPr lang="en-US" sz="2000" dirty="0"/>
              <a:t>Account Executives</a:t>
            </a:r>
          </a:p>
          <a:p>
            <a:pPr marL="0" lvl="1" indent="0">
              <a:spcBef>
                <a:spcPct val="30000"/>
              </a:spcBef>
              <a:buClrTx/>
              <a:defRPr/>
            </a:pPr>
            <a:endParaRPr lang="en-US" sz="2000" dirty="0"/>
          </a:p>
        </p:txBody>
      </p:sp>
      <p:sp>
        <p:nvSpPr>
          <p:cNvPr id="59397" name="Text Box 8"/>
          <p:cNvSpPr txBox="1">
            <a:spLocks noChangeArrowheads="1"/>
          </p:cNvSpPr>
          <p:nvPr/>
        </p:nvSpPr>
        <p:spPr bwMode="auto">
          <a:xfrm>
            <a:off x="0" y="6553200"/>
            <a:ext cx="8670925" cy="338138"/>
          </a:xfrm>
          <a:prstGeom prst="rect">
            <a:avLst/>
          </a:prstGeom>
          <a:noFill/>
          <a:ln w="9525">
            <a:noFill/>
            <a:miter lim="800000"/>
            <a:headEnd/>
            <a:tailEnd/>
          </a:ln>
        </p:spPr>
        <p:txBody>
          <a:bodyPr wrap="none">
            <a:spAutoFit/>
          </a:bodyPr>
          <a:lstStyle/>
          <a:p>
            <a:pPr marL="533400" indent="-533400">
              <a:lnSpc>
                <a:spcPct val="80000"/>
              </a:lnSpc>
            </a:pPr>
            <a:r>
              <a:rPr lang="en-US" sz="2000" dirty="0">
                <a:solidFill>
                  <a:schemeClr val="hlink"/>
                </a:solidFill>
              </a:rPr>
              <a:t>Goal 4:  Understand the components of the marketing communication mix </a:t>
            </a: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t>The Role of Personal Selling</a:t>
            </a:r>
          </a:p>
        </p:txBody>
      </p:sp>
      <p:sp>
        <p:nvSpPr>
          <p:cNvPr id="60419" name="Rectangle 3"/>
          <p:cNvSpPr>
            <a:spLocks noGrp="1" noChangeArrowheads="1"/>
          </p:cNvSpPr>
          <p:nvPr>
            <p:ph type="body" idx="1"/>
          </p:nvPr>
        </p:nvSpPr>
        <p:spPr>
          <a:xfrm>
            <a:off x="533400" y="2057400"/>
            <a:ext cx="8229600" cy="4038600"/>
          </a:xfrm>
        </p:spPr>
        <p:txBody>
          <a:bodyPr/>
          <a:lstStyle/>
          <a:p>
            <a:pPr eaLnBrk="1" hangingPunct="1"/>
            <a:r>
              <a:rPr lang="en-US" dirty="0"/>
              <a:t>Personal selling is more important:</a:t>
            </a:r>
          </a:p>
          <a:p>
            <a:pPr lvl="1" eaLnBrk="1" hangingPunct="1"/>
            <a:r>
              <a:rPr lang="en-US" sz="1800" dirty="0"/>
              <a:t>when firm uses push strategy.</a:t>
            </a:r>
          </a:p>
          <a:p>
            <a:pPr lvl="1" eaLnBrk="1" hangingPunct="1"/>
            <a:r>
              <a:rPr lang="en-US" sz="1800" dirty="0"/>
              <a:t>in B2B contexts.  </a:t>
            </a:r>
          </a:p>
          <a:p>
            <a:pPr lvl="1" eaLnBrk="1" hangingPunct="1"/>
            <a:r>
              <a:rPr lang="en-US" sz="1800" dirty="0"/>
              <a:t>with inexperienced consumers who need hands-on assistance.</a:t>
            </a:r>
          </a:p>
          <a:p>
            <a:pPr lvl="1" eaLnBrk="1" hangingPunct="1"/>
            <a:r>
              <a:rPr lang="en-US" sz="1800" dirty="0"/>
              <a:t>for products bought infrequently (houses, cars, computers).</a:t>
            </a:r>
          </a:p>
          <a:p>
            <a:pPr lvl="1" eaLnBrk="1" hangingPunct="1"/>
            <a:endParaRPr lang="en-US" dirty="0"/>
          </a:p>
        </p:txBody>
      </p:sp>
      <p:sp>
        <p:nvSpPr>
          <p:cNvPr id="60420" name="Text Box 4"/>
          <p:cNvSpPr txBox="1">
            <a:spLocks noChangeArrowheads="1"/>
          </p:cNvSpPr>
          <p:nvPr/>
        </p:nvSpPr>
        <p:spPr bwMode="auto">
          <a:xfrm>
            <a:off x="8077200" y="457200"/>
            <a:ext cx="609600" cy="274638"/>
          </a:xfrm>
          <a:prstGeom prst="rect">
            <a:avLst/>
          </a:prstGeom>
          <a:noFill/>
          <a:ln w="9525">
            <a:noFill/>
            <a:miter lim="800000"/>
            <a:headEnd/>
            <a:tailEnd/>
          </a:ln>
        </p:spPr>
        <p:txBody>
          <a:bodyPr>
            <a:spAutoFit/>
          </a:bodyPr>
          <a:lstStyle/>
          <a:p>
            <a:pPr>
              <a:spcBef>
                <a:spcPct val="50000"/>
              </a:spcBef>
            </a:pPr>
            <a:r>
              <a:rPr lang="en-US" sz="1200" b="1"/>
              <a:t>so</a:t>
            </a:r>
          </a:p>
        </p:txBody>
      </p:sp>
      <p:pic>
        <p:nvPicPr>
          <p:cNvPr id="6" name="Picture 12"/>
          <p:cNvPicPr>
            <a:picLocks noChangeAspect="1"/>
          </p:cNvPicPr>
          <p:nvPr/>
        </p:nvPicPr>
        <p:blipFill>
          <a:blip r:embed="rId3" cstate="print"/>
          <a:srcRect/>
          <a:stretch>
            <a:fillRect/>
          </a:stretch>
        </p:blipFill>
        <p:spPr bwMode="auto">
          <a:xfrm>
            <a:off x="7171738" y="4724400"/>
            <a:ext cx="1134062" cy="1524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228" y="879288"/>
            <a:ext cx="8119090" cy="553998"/>
          </a:xfrm>
        </p:spPr>
        <p:txBody>
          <a:bodyPr wrap="square">
            <a:spAutoFit/>
          </a:bodyPr>
          <a:lstStyle/>
          <a:p>
            <a:r>
              <a:rPr lang="en-IN" sz="3600" dirty="0">
                <a:latin typeface="+mj-lt"/>
              </a:rPr>
              <a:t> </a:t>
            </a:r>
            <a:r>
              <a:rPr lang="en-US" altLang="en-US" sz="3600" dirty="0">
                <a:latin typeface="+mj-lt"/>
                <a:ea typeface="ＭＳ Ｐゴシック" panose="020B0600070205080204" pitchFamily="34" charset="-128"/>
              </a:rPr>
              <a:t>Steps in the Selling Process</a:t>
            </a:r>
            <a:endParaRPr lang="en-IN" sz="3600" dirty="0">
              <a:latin typeface="+mj-lt"/>
            </a:endParaRPr>
          </a:p>
        </p:txBody>
      </p:sp>
      <p:pic>
        <p:nvPicPr>
          <p:cNvPr id="4" name="Content Placeholder 3" descr="The flowchart shows the major steps in selling process with arrows pointing from top to bottom, as follows:&#10;1. Prospecting and qualifying&#10;2. Pre-approach &#10;3. Approach &#10;4. Presentation and demonstration&#10;5. Handling objections&#10;6. Closing&#10;7. Follow-up&#10;&#10;Building and maintaining profitable customer relationships&#10;As shown here, these steps are transaction-oriented—aimed at closing a specific sale with the customer. But remember that in the long run, a single sale is only one element of a long-term customer relationship. So the selling process steps must be understood in the broader context of maintaining profitable customer relationship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57200" y="2346242"/>
            <a:ext cx="8148118" cy="242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390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7704"/>
            <a:ext cx="8229600" cy="553998"/>
          </a:xfrm>
        </p:spPr>
        <p:txBody>
          <a:bodyPr>
            <a:spAutoFit/>
          </a:bodyPr>
          <a:lstStyle/>
          <a:p>
            <a:r>
              <a:rPr lang="en-US" altLang="en-US" sz="3600" dirty="0">
                <a:latin typeface="+mj-lt"/>
                <a:ea typeface="ＭＳ Ｐゴシック" panose="020B0600070205080204" pitchFamily="34" charset="-128"/>
              </a:rPr>
              <a:t>5- Direct and Digital Marketing</a:t>
            </a:r>
            <a:endParaRPr lang="en-IN" sz="3600" dirty="0">
              <a:latin typeface="+mj-lt"/>
            </a:endParaRPr>
          </a:p>
        </p:txBody>
      </p:sp>
      <p:sp>
        <p:nvSpPr>
          <p:cNvPr id="3" name="Content Placeholder 2"/>
          <p:cNvSpPr>
            <a:spLocks noGrp="1"/>
          </p:cNvSpPr>
          <p:nvPr>
            <p:ph idx="1"/>
          </p:nvPr>
        </p:nvSpPr>
        <p:spPr>
          <a:xfrm>
            <a:off x="300925" y="2057400"/>
            <a:ext cx="8382000" cy="2485296"/>
          </a:xfrm>
        </p:spPr>
        <p:txBody>
          <a:bodyPr wrap="square">
            <a:spAutoFit/>
          </a:bodyPr>
          <a:lstStyle/>
          <a:p>
            <a:pPr>
              <a:buFont typeface="Arial" charset="0"/>
              <a:buChar char="•"/>
              <a:defRPr/>
            </a:pPr>
            <a:r>
              <a:rPr lang="en-US" altLang="en-US" sz="2000" dirty="0"/>
              <a:t>Engage directly with targeted consumers  through digital and traditional methods </a:t>
            </a:r>
            <a:r>
              <a:rPr lang="en-US" altLang="en-US" sz="2000" u="sng" dirty="0"/>
              <a:t>to obtain an immediate response</a:t>
            </a:r>
          </a:p>
          <a:p>
            <a:pPr>
              <a:buFont typeface="Arial" charset="0"/>
              <a:buChar char="•"/>
              <a:defRPr/>
            </a:pPr>
            <a:r>
              <a:rPr lang="en-US" altLang="en-US" sz="2000" dirty="0"/>
              <a:t>Build lasting customer relationships, engagement, brand community, and sales</a:t>
            </a:r>
          </a:p>
          <a:p>
            <a:r>
              <a:rPr lang="en-US" altLang="en-US" sz="2000" dirty="0">
                <a:ea typeface="ＭＳ Ｐゴシック" panose="020B0600070205080204" pitchFamily="34" charset="-128"/>
              </a:rPr>
              <a:t>Digital methods are taking over</a:t>
            </a:r>
          </a:p>
          <a:p>
            <a:pPr>
              <a:buFont typeface="Arial" charset="0"/>
              <a:buChar char="•"/>
              <a:defRPr/>
            </a:pPr>
            <a:endParaRPr lang="en-IN" sz="2400" dirty="0"/>
          </a:p>
        </p:txBody>
      </p:sp>
    </p:spTree>
    <p:extLst>
      <p:ext uri="{BB962C8B-B14F-4D97-AF65-F5344CB8AC3E}">
        <p14:creationId xmlns:p14="http://schemas.microsoft.com/office/powerpoint/2010/main" val="1918062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422"/>
            <a:ext cx="8229600" cy="1097280"/>
          </a:xfrm>
        </p:spPr>
        <p:txBody>
          <a:bodyPr>
            <a:spAutoFit/>
          </a:bodyPr>
          <a:lstStyle/>
          <a:p>
            <a:r>
              <a:rPr lang="en-IN" sz="3600" dirty="0"/>
              <a:t> </a:t>
            </a:r>
            <a:r>
              <a:rPr lang="en-US" altLang="en-US" sz="3600" dirty="0">
                <a:latin typeface="+mj-lt"/>
                <a:ea typeface="ＭＳ Ｐゴシック" panose="020B0600070205080204" pitchFamily="34" charset="-128"/>
              </a:rPr>
              <a:t>Forms of Direct and Digital Marketing</a:t>
            </a:r>
            <a:endParaRPr lang="en-IN" sz="3600" dirty="0">
              <a:latin typeface="+mj-lt"/>
            </a:endParaRPr>
          </a:p>
        </p:txBody>
      </p:sp>
      <p:pic>
        <p:nvPicPr>
          <p:cNvPr id="4" name="Picture 1" descr="The figure shows the following information:&#10;A circle in the center has the text: Build direct customer engagement and community. &#10;Two boxes on either side point to the center circle and have the text: &#10;Digital and social media marketing: Online marketing (websites, online advertising, email, online videos, blogs); Social media marketing; and Mobile marketing.&#10;Traditional direct marketing: Face-to-face selling; Direct-mail marketing; Catalog marketing; Telemarketing; Direct-response TV marketing; and Kiosk marketing. &#10;Note: We’ll begin with the exciting new digital forms of direct marketing. But remember that the traditional forms are still heavily used and that the new and old must be integrated for maximum impact."/>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38277" y="2590800"/>
            <a:ext cx="8067445" cy="150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357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706"/>
            <a:ext cx="8229600" cy="1107996"/>
          </a:xfrm>
        </p:spPr>
        <p:txBody>
          <a:bodyPr>
            <a:spAutoFit/>
          </a:bodyPr>
          <a:lstStyle/>
          <a:p>
            <a:r>
              <a:rPr lang="en-US" altLang="en-US" sz="3600" dirty="0">
                <a:latin typeface="+mj-lt"/>
                <a:ea typeface="ＭＳ Ｐゴシック" panose="020B0600070205080204" pitchFamily="34" charset="-128"/>
              </a:rPr>
              <a:t>Rapid Growth of Digital Marketing (OR e-marketing) </a:t>
            </a:r>
            <a:endParaRPr lang="en-IN" sz="3600" dirty="0">
              <a:latin typeface="+mj-lt"/>
            </a:endParaRPr>
          </a:p>
        </p:txBody>
      </p:sp>
      <p:sp>
        <p:nvSpPr>
          <p:cNvPr id="3" name="Content Placeholder 2"/>
          <p:cNvSpPr>
            <a:spLocks noGrp="1"/>
          </p:cNvSpPr>
          <p:nvPr>
            <p:ph idx="1"/>
          </p:nvPr>
        </p:nvSpPr>
        <p:spPr>
          <a:xfrm>
            <a:off x="457200" y="1600200"/>
            <a:ext cx="4114800" cy="4524315"/>
          </a:xfrm>
        </p:spPr>
        <p:txBody>
          <a:bodyPr wrap="square">
            <a:spAutoFit/>
          </a:bodyPr>
          <a:lstStyle/>
          <a:p>
            <a:r>
              <a:rPr lang="en-US" altLang="en-US" sz="2400" dirty="0">
                <a:ea typeface="ＭＳ Ｐゴシック" panose="020B0600070205080204" pitchFamily="34" charset="-128"/>
              </a:rPr>
              <a:t>Fastest-growing form of marketing</a:t>
            </a:r>
          </a:p>
          <a:p>
            <a:r>
              <a:rPr lang="en-US" altLang="en-US" sz="2400" dirty="0">
                <a:ea typeface="ＭＳ Ｐゴシック" panose="020B0600070205080204" pitchFamily="34" charset="-128"/>
              </a:rPr>
              <a:t>Direct marketing becoming more Internet-based</a:t>
            </a:r>
          </a:p>
          <a:p>
            <a:r>
              <a:rPr lang="en-US" altLang="en-US" sz="2400" dirty="0">
                <a:ea typeface="ＭＳ Ｐゴシック" panose="020B0600070205080204" pitchFamily="34" charset="-128"/>
              </a:rPr>
              <a:t>Direct marketing claims a surging share of marketing spending and sales</a:t>
            </a:r>
          </a:p>
          <a:p>
            <a:pPr lvl="1"/>
            <a:r>
              <a:rPr lang="en-US" altLang="en-US" sz="2400" dirty="0">
                <a:ea typeface="ＭＳ Ｐゴシック" panose="020B0600070205080204" pitchFamily="34" charset="-128"/>
              </a:rPr>
              <a:t>Includes online display and search advertising, video, social media, mobile, email</a:t>
            </a:r>
            <a:endParaRPr lang="en-IN" sz="2400" dirty="0"/>
          </a:p>
        </p:txBody>
      </p:sp>
      <p:pic>
        <p:nvPicPr>
          <p:cNvPr id="4" name="Picture 3">
            <a:extLst>
              <a:ext uri="{FF2B5EF4-FFF2-40B4-BE49-F238E27FC236}">
                <a16:creationId xmlns:a16="http://schemas.microsoft.com/office/drawing/2014/main" id="{92C7E873-8F88-2D03-DC83-CF58F5A66583}"/>
              </a:ext>
            </a:extLst>
          </p:cNvPr>
          <p:cNvPicPr>
            <a:picLocks noChangeAspect="1"/>
          </p:cNvPicPr>
          <p:nvPr/>
        </p:nvPicPr>
        <p:blipFill>
          <a:blip r:embed="rId3"/>
          <a:stretch>
            <a:fillRect/>
          </a:stretch>
        </p:blipFill>
        <p:spPr>
          <a:xfrm rot="20173976">
            <a:off x="4922981" y="1506938"/>
            <a:ext cx="3876554" cy="4448237"/>
          </a:xfrm>
          <a:prstGeom prst="rect">
            <a:avLst/>
          </a:prstGeom>
        </p:spPr>
      </p:pic>
    </p:spTree>
    <p:extLst>
      <p:ext uri="{BB962C8B-B14F-4D97-AF65-F5344CB8AC3E}">
        <p14:creationId xmlns:p14="http://schemas.microsoft.com/office/powerpoint/2010/main" val="338269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2"/>
          <p:cNvSpPr>
            <a:spLocks noGrp="1"/>
          </p:cNvSpPr>
          <p:nvPr>
            <p:ph type="title"/>
          </p:nvPr>
        </p:nvSpPr>
        <p:spPr bwMode="auto">
          <a:xfrm>
            <a:off x="609600" y="4953000"/>
            <a:ext cx="8077200" cy="863600"/>
          </a:xfrm>
          <a:noFill/>
          <a:ln>
            <a:miter lim="800000"/>
            <a:headEnd/>
            <a:tailEnd/>
          </a:ln>
        </p:spPr>
        <p:txBody>
          <a:bodyPr vert="horz" wrap="square" lIns="91440" tIns="45720" rIns="91440" bIns="45720" numCol="1" anchor="t" anchorCtr="0" compatLnSpc="1">
            <a:prstTxWarp prst="textNoShape">
              <a:avLst/>
            </a:prstTxWarp>
          </a:bodyPr>
          <a:lstStyle/>
          <a:p>
            <a:pPr lvl="1" algn="l" eaLnBrk="1" hangingPunct="1"/>
            <a:br>
              <a:rPr lang="ar-JO" sz="1800" dirty="0"/>
            </a:br>
            <a:br>
              <a:rPr lang="en-US" sz="2400" dirty="0"/>
            </a:br>
            <a:r>
              <a:rPr lang="en-US" sz="2200" dirty="0">
                <a:solidFill>
                  <a:srgbClr val="FF0000"/>
                </a:solidFill>
              </a:rPr>
              <a:t> </a:t>
            </a:r>
            <a:br>
              <a:rPr lang="en-US" sz="2200" dirty="0"/>
            </a:br>
            <a:br>
              <a:rPr lang="en-US" sz="2000" dirty="0"/>
            </a:br>
            <a:br>
              <a:rPr lang="en-US" dirty="0"/>
            </a:br>
            <a:br>
              <a:rPr lang="en-US" dirty="0"/>
            </a:br>
            <a:endParaRPr lang="en-US" b="1" dirty="0">
              <a:solidFill>
                <a:srgbClr val="FF0000"/>
              </a:solidFill>
            </a:endParaRPr>
          </a:p>
        </p:txBody>
      </p:sp>
      <p:sp>
        <p:nvSpPr>
          <p:cNvPr id="4" name="Rectangle 3"/>
          <p:cNvSpPr/>
          <p:nvPr/>
        </p:nvSpPr>
        <p:spPr>
          <a:xfrm>
            <a:off x="1143000" y="697083"/>
            <a:ext cx="7467600" cy="4708981"/>
          </a:xfrm>
          <a:prstGeom prst="rect">
            <a:avLst/>
          </a:prstGeom>
        </p:spPr>
        <p:txBody>
          <a:bodyPr wrap="square">
            <a:spAutoFit/>
          </a:bodyPr>
          <a:lstStyle/>
          <a:p>
            <a:r>
              <a:rPr lang="en-US" sz="1800" dirty="0"/>
              <a:t>Marketing Communications: The means by which firms attempt to inform, persuade, and remind consumers—directly or indirectly—about the products and brands they sell. In a sense, marketing communications represent the voice of the company and its brands</a:t>
            </a:r>
          </a:p>
          <a:p>
            <a:endParaRPr lang="en-US" sz="1800" dirty="0"/>
          </a:p>
          <a:p>
            <a:r>
              <a:rPr lang="en-US" sz="1800" dirty="0"/>
              <a:t>Integrated Marketing Communications:  A planning process designed to assure that all brand contacts received by a customer or prospect for a product, service or organization are relevant to that person and consistent over time. (AMA)</a:t>
            </a:r>
          </a:p>
          <a:p>
            <a:endParaRPr lang="en-US" sz="1800" dirty="0"/>
          </a:p>
          <a:p>
            <a:endParaRPr lang="en-US" sz="1800" dirty="0"/>
          </a:p>
          <a:p>
            <a:br>
              <a:rPr lang="ar-JO" sz="1800" dirty="0"/>
            </a:br>
            <a:br>
              <a:rPr lang="en-US" b="1" dirty="0">
                <a:latin typeface="+mn-lt"/>
              </a:rPr>
            </a:br>
            <a:endParaRPr lang="en-US" b="1" dirty="0">
              <a:latin typeface="+mn-lt"/>
            </a:endParaRPr>
          </a:p>
          <a:p>
            <a:endParaRPr lang="en-US" sz="1800" b="1" dirty="0">
              <a:latin typeface="+mn-lt"/>
            </a:endParaRPr>
          </a:p>
          <a:p>
            <a:endParaRPr lang="en-US" sz="1800" dirty="0"/>
          </a:p>
        </p:txBody>
      </p:sp>
      <p:sp>
        <p:nvSpPr>
          <p:cNvPr id="3" name="TextBox 2">
            <a:extLst>
              <a:ext uri="{FF2B5EF4-FFF2-40B4-BE49-F238E27FC236}">
                <a16:creationId xmlns:a16="http://schemas.microsoft.com/office/drawing/2014/main" id="{F7C0A143-240F-4628-E5EB-74E40CDCBEE9}"/>
              </a:ext>
            </a:extLst>
          </p:cNvPr>
          <p:cNvSpPr txBox="1"/>
          <p:nvPr/>
        </p:nvSpPr>
        <p:spPr>
          <a:xfrm>
            <a:off x="905539" y="4953000"/>
            <a:ext cx="8203019" cy="307777"/>
          </a:xfrm>
          <a:prstGeom prst="rect">
            <a:avLst/>
          </a:prstGeom>
          <a:noFill/>
        </p:spPr>
        <p:txBody>
          <a:bodyPr wrap="square">
            <a:spAutoFit/>
          </a:bodyPr>
          <a:lstStyle/>
          <a:p>
            <a:r>
              <a:rPr lang="en-US" sz="1400" b="1" dirty="0"/>
              <a:t>Classical view: </a:t>
            </a:r>
            <a:r>
              <a:rPr lang="en-AE" sz="1400" dirty="0">
                <a:solidFill>
                  <a:srgbClr val="FF0000"/>
                </a:solidFill>
              </a:rPr>
              <a:t>Promotion mix</a:t>
            </a:r>
            <a:endParaRPr lang="en-US" sz="1400" dirty="0"/>
          </a:p>
        </p:txBody>
      </p:sp>
      <p:pic>
        <p:nvPicPr>
          <p:cNvPr id="5" name="Picture 4">
            <a:extLst>
              <a:ext uri="{FF2B5EF4-FFF2-40B4-BE49-F238E27FC236}">
                <a16:creationId xmlns:a16="http://schemas.microsoft.com/office/drawing/2014/main" id="{B12F3246-2E6C-6EE7-76B9-3F4C33D05726}"/>
              </a:ext>
            </a:extLst>
          </p:cNvPr>
          <p:cNvPicPr>
            <a:picLocks noChangeAspect="1"/>
          </p:cNvPicPr>
          <p:nvPr/>
        </p:nvPicPr>
        <p:blipFill rotWithShape="1">
          <a:blip r:embed="rId3"/>
          <a:srcRect r="37846"/>
          <a:stretch/>
        </p:blipFill>
        <p:spPr>
          <a:xfrm>
            <a:off x="4572000" y="3377092"/>
            <a:ext cx="4038600" cy="30641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7704"/>
            <a:ext cx="8229600" cy="553998"/>
          </a:xfrm>
        </p:spPr>
        <p:txBody>
          <a:bodyPr>
            <a:spAutoFit/>
          </a:bodyPr>
          <a:lstStyle/>
          <a:p>
            <a:r>
              <a:rPr lang="en-US" altLang="en-US" sz="3600" dirty="0">
                <a:latin typeface="+mj-lt"/>
                <a:ea typeface="ＭＳ Ｐゴシック" panose="020B0600070205080204" pitchFamily="34" charset="-128"/>
              </a:rPr>
              <a:t>Social Media Marketing</a:t>
            </a:r>
            <a:endParaRPr lang="en-IN" sz="2800" dirty="0">
              <a:latin typeface="+mj-lt"/>
            </a:endParaRPr>
          </a:p>
        </p:txBody>
      </p:sp>
      <p:sp>
        <p:nvSpPr>
          <p:cNvPr id="3" name="Content Placeholder 2"/>
          <p:cNvSpPr>
            <a:spLocks noGrp="1"/>
          </p:cNvSpPr>
          <p:nvPr>
            <p:ph idx="1"/>
          </p:nvPr>
        </p:nvSpPr>
        <p:spPr>
          <a:xfrm>
            <a:off x="457200" y="1600200"/>
            <a:ext cx="8229600" cy="1477328"/>
          </a:xfrm>
        </p:spPr>
        <p:txBody>
          <a:bodyPr>
            <a:spAutoFit/>
          </a:bodyPr>
          <a:lstStyle/>
          <a:p>
            <a:r>
              <a:rPr lang="en-US" altLang="en-US" sz="2400" b="1" dirty="0">
                <a:ea typeface="ＭＳ Ｐゴシック" panose="020B0600070205080204" pitchFamily="34" charset="-128"/>
              </a:rPr>
              <a:t>Social media</a:t>
            </a:r>
            <a:r>
              <a:rPr lang="en-US" altLang="en-US" sz="2400" dirty="0">
                <a:ea typeface="ＭＳ Ｐゴシック" panose="020B0600070205080204" pitchFamily="34" charset="-128"/>
              </a:rPr>
              <a:t>: Independent and commercial online communities where people congregate, </a:t>
            </a:r>
            <a:r>
              <a:rPr lang="en-US" sz="2400" dirty="0"/>
              <a:t>to socialize and share messages, opinions, pictures, videos, and other content</a:t>
            </a:r>
          </a:p>
        </p:txBody>
      </p:sp>
      <p:pic>
        <p:nvPicPr>
          <p:cNvPr id="4" name="Picture 3">
            <a:extLst>
              <a:ext uri="{FF2B5EF4-FFF2-40B4-BE49-F238E27FC236}">
                <a16:creationId xmlns:a16="http://schemas.microsoft.com/office/drawing/2014/main" id="{D1B6CA59-74BC-3FB2-37A3-668C3D09EC8D}"/>
              </a:ext>
            </a:extLst>
          </p:cNvPr>
          <p:cNvPicPr>
            <a:picLocks noChangeAspect="1"/>
          </p:cNvPicPr>
          <p:nvPr/>
        </p:nvPicPr>
        <p:blipFill>
          <a:blip r:embed="rId3"/>
          <a:stretch>
            <a:fillRect/>
          </a:stretch>
        </p:blipFill>
        <p:spPr>
          <a:xfrm>
            <a:off x="4038600" y="3536241"/>
            <a:ext cx="3429000" cy="2055129"/>
          </a:xfrm>
          <a:prstGeom prst="rect">
            <a:avLst/>
          </a:prstGeom>
        </p:spPr>
      </p:pic>
    </p:spTree>
    <p:extLst>
      <p:ext uri="{BB962C8B-B14F-4D97-AF65-F5344CB8AC3E}">
        <p14:creationId xmlns:p14="http://schemas.microsoft.com/office/powerpoint/2010/main" val="3514179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7704"/>
            <a:ext cx="8229600" cy="553998"/>
          </a:xfrm>
        </p:spPr>
        <p:txBody>
          <a:bodyPr>
            <a:spAutoFit/>
          </a:bodyPr>
          <a:lstStyle/>
          <a:p>
            <a:r>
              <a:rPr lang="en-US" altLang="en-US" sz="3600" dirty="0">
                <a:latin typeface="+mj-lt"/>
                <a:ea typeface="ＭＳ Ｐゴシック" panose="020B0600070205080204" pitchFamily="34" charset="-128"/>
              </a:rPr>
              <a:t>Social Media Marketing</a:t>
            </a:r>
            <a:endParaRPr lang="en-IN" sz="3600" dirty="0">
              <a:latin typeface="+mj-lt"/>
            </a:endParaRPr>
          </a:p>
        </p:txBody>
      </p:sp>
      <p:pic>
        <p:nvPicPr>
          <p:cNvPr id="9" name="Picture 8">
            <a:extLst>
              <a:ext uri="{FF2B5EF4-FFF2-40B4-BE49-F238E27FC236}">
                <a16:creationId xmlns:a16="http://schemas.microsoft.com/office/drawing/2014/main" id="{2C47F7F7-9DD1-F801-A5C6-6B57E799603B}"/>
              </a:ext>
            </a:extLst>
          </p:cNvPr>
          <p:cNvPicPr>
            <a:picLocks noChangeAspect="1"/>
          </p:cNvPicPr>
          <p:nvPr/>
        </p:nvPicPr>
        <p:blipFill rotWithShape="1">
          <a:blip r:embed="rId3"/>
          <a:srcRect t="15556"/>
          <a:stretch/>
        </p:blipFill>
        <p:spPr>
          <a:xfrm>
            <a:off x="1524000" y="1501418"/>
            <a:ext cx="7064147" cy="4651867"/>
          </a:xfrm>
          <a:prstGeom prst="rect">
            <a:avLst/>
          </a:prstGeom>
        </p:spPr>
      </p:pic>
    </p:spTree>
    <p:extLst>
      <p:ext uri="{BB962C8B-B14F-4D97-AF65-F5344CB8AC3E}">
        <p14:creationId xmlns:p14="http://schemas.microsoft.com/office/powerpoint/2010/main" val="2788042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0852-739C-DEF4-83CE-D7C779F83C08}"/>
              </a:ext>
            </a:extLst>
          </p:cNvPr>
          <p:cNvSpPr>
            <a:spLocks noGrp="1"/>
          </p:cNvSpPr>
          <p:nvPr>
            <p:ph type="title"/>
          </p:nvPr>
        </p:nvSpPr>
        <p:spPr/>
        <p:txBody>
          <a:bodyPr/>
          <a:lstStyle/>
          <a:p>
            <a:r>
              <a:rPr lang="en-US" sz="2800" dirty="0"/>
              <a:t>Search and Content marketing (AMA) </a:t>
            </a:r>
            <a:br>
              <a:rPr lang="en-US" sz="2800" dirty="0"/>
            </a:br>
            <a:endParaRPr lang="en-US" dirty="0"/>
          </a:p>
        </p:txBody>
      </p:sp>
      <p:sp>
        <p:nvSpPr>
          <p:cNvPr id="4" name="TextBox 3">
            <a:extLst>
              <a:ext uri="{FF2B5EF4-FFF2-40B4-BE49-F238E27FC236}">
                <a16:creationId xmlns:a16="http://schemas.microsoft.com/office/drawing/2014/main" id="{72F6071E-C7A4-8913-A921-BCD4A010B3EB}"/>
              </a:ext>
            </a:extLst>
          </p:cNvPr>
          <p:cNvSpPr txBox="1"/>
          <p:nvPr/>
        </p:nvSpPr>
        <p:spPr>
          <a:xfrm>
            <a:off x="488016" y="913239"/>
            <a:ext cx="4048125" cy="5755422"/>
          </a:xfrm>
          <a:prstGeom prst="rect">
            <a:avLst/>
          </a:prstGeom>
          <a:noFill/>
        </p:spPr>
        <p:txBody>
          <a:bodyPr wrap="square">
            <a:spAutoFit/>
          </a:bodyPr>
          <a:lstStyle/>
          <a:p>
            <a:endParaRPr lang="en-US" sz="1600" dirty="0"/>
          </a:p>
          <a:p>
            <a:endParaRPr lang="en-US" sz="1600" dirty="0"/>
          </a:p>
          <a:p>
            <a:r>
              <a:rPr lang="en-US" sz="2000" dirty="0"/>
              <a:t>Search engine optimization is the process of developing a marketing/technical plan to improve visibility within one or more search engines. Typically, this consists of two elements.</a:t>
            </a:r>
          </a:p>
          <a:p>
            <a:endParaRPr lang="en-US" sz="2000" dirty="0"/>
          </a:p>
          <a:p>
            <a:endParaRPr lang="en-US" sz="2000" dirty="0"/>
          </a:p>
          <a:p>
            <a:endParaRPr lang="en-US" sz="2000" dirty="0"/>
          </a:p>
          <a:p>
            <a:r>
              <a:rPr lang="en-US" sz="2000" dirty="0"/>
              <a:t>Content Marketing: A technique of creating and distributing valuable, relevant and consistent content to attract and acquire a clearly defined audience—with the objective of driving profitable customer action.</a:t>
            </a:r>
          </a:p>
          <a:p>
            <a:endParaRPr lang="en-US" sz="1600" dirty="0"/>
          </a:p>
        </p:txBody>
      </p:sp>
      <p:pic>
        <p:nvPicPr>
          <p:cNvPr id="3" name="Picture 2">
            <a:extLst>
              <a:ext uri="{FF2B5EF4-FFF2-40B4-BE49-F238E27FC236}">
                <a16:creationId xmlns:a16="http://schemas.microsoft.com/office/drawing/2014/main" id="{32DCA584-3AD6-749E-7A6B-43151C4F4561}"/>
              </a:ext>
            </a:extLst>
          </p:cNvPr>
          <p:cNvPicPr>
            <a:picLocks noChangeAspect="1"/>
          </p:cNvPicPr>
          <p:nvPr/>
        </p:nvPicPr>
        <p:blipFill>
          <a:blip r:embed="rId2"/>
          <a:stretch>
            <a:fillRect/>
          </a:stretch>
        </p:blipFill>
        <p:spPr>
          <a:xfrm>
            <a:off x="4824171" y="3642232"/>
            <a:ext cx="3749396" cy="2621535"/>
          </a:xfrm>
          <a:prstGeom prst="rect">
            <a:avLst/>
          </a:prstGeom>
        </p:spPr>
      </p:pic>
      <p:pic>
        <p:nvPicPr>
          <p:cNvPr id="5" name="Picture 4">
            <a:extLst>
              <a:ext uri="{FF2B5EF4-FFF2-40B4-BE49-F238E27FC236}">
                <a16:creationId xmlns:a16="http://schemas.microsoft.com/office/drawing/2014/main" id="{2EADEABD-E432-AFA0-733E-EF9BDD7A41FD}"/>
              </a:ext>
            </a:extLst>
          </p:cNvPr>
          <p:cNvPicPr>
            <a:picLocks noChangeAspect="1"/>
          </p:cNvPicPr>
          <p:nvPr/>
        </p:nvPicPr>
        <p:blipFill>
          <a:blip r:embed="rId3"/>
          <a:stretch>
            <a:fillRect/>
          </a:stretch>
        </p:blipFill>
        <p:spPr>
          <a:xfrm>
            <a:off x="4572000" y="1219200"/>
            <a:ext cx="1662112" cy="1573314"/>
          </a:xfrm>
          <a:prstGeom prst="rect">
            <a:avLst/>
          </a:prstGeom>
        </p:spPr>
      </p:pic>
    </p:spTree>
    <p:extLst>
      <p:ext uri="{BB962C8B-B14F-4D97-AF65-F5344CB8AC3E}">
        <p14:creationId xmlns:p14="http://schemas.microsoft.com/office/powerpoint/2010/main" val="16760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nchor="t"/>
          <a:lstStyle/>
          <a:p>
            <a:r>
              <a:rPr lang="en-US" dirty="0"/>
              <a:t>Word of Mouth: </a:t>
            </a:r>
            <a:r>
              <a:rPr lang="en-US" dirty="0">
                <a:solidFill>
                  <a:srgbClr val="FF0000"/>
                </a:solidFill>
              </a:rPr>
              <a:t>Social Media</a:t>
            </a:r>
          </a:p>
        </p:txBody>
      </p:sp>
      <p:pic>
        <p:nvPicPr>
          <p:cNvPr id="87045" name="Picture 8"/>
          <p:cNvPicPr>
            <a:picLocks noChangeAspect="1"/>
          </p:cNvPicPr>
          <p:nvPr/>
        </p:nvPicPr>
        <p:blipFill>
          <a:blip r:embed="rId3" cstate="print"/>
          <a:srcRect/>
          <a:stretch>
            <a:fillRect/>
          </a:stretch>
        </p:blipFill>
        <p:spPr bwMode="auto">
          <a:xfrm>
            <a:off x="4876800" y="3276600"/>
            <a:ext cx="3352800" cy="2357438"/>
          </a:xfrm>
          <a:prstGeom prst="rect">
            <a:avLst/>
          </a:prstGeom>
          <a:noFill/>
          <a:ln w="9525">
            <a:noFill/>
            <a:miter lim="800000"/>
            <a:headEnd/>
            <a:tailEnd/>
          </a:ln>
        </p:spPr>
      </p:pic>
      <p:pic>
        <p:nvPicPr>
          <p:cNvPr id="87046" name="Picture 9"/>
          <p:cNvPicPr>
            <a:picLocks noChangeAspect="1"/>
          </p:cNvPicPr>
          <p:nvPr/>
        </p:nvPicPr>
        <p:blipFill>
          <a:blip r:embed="rId4" cstate="print"/>
          <a:srcRect/>
          <a:stretch>
            <a:fillRect/>
          </a:stretch>
        </p:blipFill>
        <p:spPr bwMode="auto">
          <a:xfrm>
            <a:off x="1143000" y="4191000"/>
            <a:ext cx="2844800" cy="1676400"/>
          </a:xfrm>
          <a:prstGeom prst="rect">
            <a:avLst/>
          </a:prstGeom>
          <a:noFill/>
          <a:ln w="9525">
            <a:noFill/>
            <a:miter lim="800000"/>
            <a:headEnd/>
            <a:tailEnd/>
          </a:ln>
        </p:spPr>
      </p:pic>
      <p:sp>
        <p:nvSpPr>
          <p:cNvPr id="3" name="TextBox 2">
            <a:extLst>
              <a:ext uri="{FF2B5EF4-FFF2-40B4-BE49-F238E27FC236}">
                <a16:creationId xmlns:a16="http://schemas.microsoft.com/office/drawing/2014/main" id="{8F8C955D-0763-0F3D-18F3-8A8239A94E71}"/>
              </a:ext>
            </a:extLst>
          </p:cNvPr>
          <p:cNvSpPr txBox="1"/>
          <p:nvPr/>
        </p:nvSpPr>
        <p:spPr>
          <a:xfrm>
            <a:off x="682513" y="1447800"/>
            <a:ext cx="8225118" cy="1569660"/>
          </a:xfrm>
          <a:prstGeom prst="rect">
            <a:avLst/>
          </a:prstGeom>
          <a:noFill/>
        </p:spPr>
        <p:txBody>
          <a:bodyPr wrap="square">
            <a:spAutoFit/>
          </a:bodyPr>
          <a:lstStyle/>
          <a:p>
            <a:r>
              <a:rPr lang="en-US" dirty="0"/>
              <a:t> Consumers use word of mouth to talk about dozens of brands each day, from media and entertainment products such as movies, TV shows, and publications to food products, travel services, and retail stores.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114F-1380-8483-1721-01D8E6B41FF1}"/>
              </a:ext>
            </a:extLst>
          </p:cNvPr>
          <p:cNvSpPr>
            <a:spLocks noGrp="1"/>
          </p:cNvSpPr>
          <p:nvPr>
            <p:ph type="title"/>
          </p:nvPr>
        </p:nvSpPr>
        <p:spPr>
          <a:xfrm>
            <a:off x="-1676400" y="421758"/>
            <a:ext cx="9677400" cy="1143000"/>
          </a:xfrm>
        </p:spPr>
        <p:txBody>
          <a:bodyPr/>
          <a:lstStyle/>
          <a:p>
            <a:r>
              <a:rPr lang="en-US" dirty="0"/>
              <a:t>Think?? Areas of marketing </a:t>
            </a:r>
            <a:br>
              <a:rPr lang="en-US" dirty="0"/>
            </a:br>
            <a:r>
              <a:rPr lang="en-US" dirty="0"/>
              <a:t>on AMA main website</a:t>
            </a:r>
          </a:p>
        </p:txBody>
      </p:sp>
      <p:pic>
        <p:nvPicPr>
          <p:cNvPr id="8" name="Picture 7" descr="Graphical user interface, text, application&#10;&#10;Description automatically generated">
            <a:extLst>
              <a:ext uri="{FF2B5EF4-FFF2-40B4-BE49-F238E27FC236}">
                <a16:creationId xmlns:a16="http://schemas.microsoft.com/office/drawing/2014/main" id="{937ACFB1-3989-8C16-082F-5330F9C9626C}"/>
              </a:ext>
            </a:extLst>
          </p:cNvPr>
          <p:cNvPicPr>
            <a:picLocks noChangeAspect="1"/>
          </p:cNvPicPr>
          <p:nvPr/>
        </p:nvPicPr>
        <p:blipFill rotWithShape="1">
          <a:blip r:embed="rId3">
            <a:extLst>
              <a:ext uri="{28A0092B-C50C-407E-A947-70E740481C1C}">
                <a14:useLocalDpi xmlns:a14="http://schemas.microsoft.com/office/drawing/2010/main" val="0"/>
              </a:ext>
            </a:extLst>
          </a:blip>
          <a:srcRect l="11666" t="10001" r="12500" b="9999"/>
          <a:stretch/>
        </p:blipFill>
        <p:spPr>
          <a:xfrm>
            <a:off x="549447" y="1564758"/>
            <a:ext cx="8045106" cy="4774019"/>
          </a:xfrm>
          <a:prstGeom prst="rect">
            <a:avLst/>
          </a:prstGeom>
        </p:spPr>
      </p:pic>
    </p:spTree>
    <p:extLst>
      <p:ext uri="{BB962C8B-B14F-4D97-AF65-F5344CB8AC3E}">
        <p14:creationId xmlns:p14="http://schemas.microsoft.com/office/powerpoint/2010/main" val="102170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Communications Process Models</a:t>
            </a:r>
          </a:p>
        </p:txBody>
      </p:sp>
      <p:sp>
        <p:nvSpPr>
          <p:cNvPr id="17411" name="TextBox 2"/>
          <p:cNvSpPr txBox="1">
            <a:spLocks noChangeArrowheads="1"/>
          </p:cNvSpPr>
          <p:nvPr/>
        </p:nvSpPr>
        <p:spPr bwMode="auto">
          <a:xfrm>
            <a:off x="347267" y="2214122"/>
            <a:ext cx="2743200" cy="585788"/>
          </a:xfrm>
          <a:prstGeom prst="rect">
            <a:avLst/>
          </a:prstGeom>
          <a:noFill/>
          <a:ln w="9525">
            <a:noFill/>
            <a:miter lim="800000"/>
            <a:headEnd/>
            <a:tailEnd/>
          </a:ln>
        </p:spPr>
        <p:txBody>
          <a:bodyPr>
            <a:spAutoFit/>
          </a:bodyPr>
          <a:lstStyle/>
          <a:p>
            <a:pPr algn="ctr"/>
            <a:r>
              <a:rPr lang="en-US" sz="3200" dirty="0" err="1">
                <a:solidFill>
                  <a:srgbClr val="FF0000"/>
                </a:solidFill>
              </a:rPr>
              <a:t>Macromodel</a:t>
            </a:r>
            <a:endParaRPr lang="en-US" sz="3200" dirty="0">
              <a:solidFill>
                <a:srgbClr val="FF0000"/>
              </a:solidFill>
            </a:endParaRPr>
          </a:p>
        </p:txBody>
      </p:sp>
      <p:sp>
        <p:nvSpPr>
          <p:cNvPr id="17412" name="TextBox 3"/>
          <p:cNvSpPr txBox="1">
            <a:spLocks noChangeArrowheads="1"/>
          </p:cNvSpPr>
          <p:nvPr/>
        </p:nvSpPr>
        <p:spPr bwMode="auto">
          <a:xfrm>
            <a:off x="5638800" y="2162175"/>
            <a:ext cx="2743200" cy="585788"/>
          </a:xfrm>
          <a:prstGeom prst="rect">
            <a:avLst/>
          </a:prstGeom>
          <a:noFill/>
          <a:ln w="9525">
            <a:noFill/>
            <a:miter lim="800000"/>
            <a:headEnd/>
            <a:tailEnd/>
          </a:ln>
        </p:spPr>
        <p:txBody>
          <a:bodyPr>
            <a:spAutoFit/>
          </a:bodyPr>
          <a:lstStyle/>
          <a:p>
            <a:pPr algn="ctr"/>
            <a:r>
              <a:rPr lang="en-US" sz="3200">
                <a:solidFill>
                  <a:srgbClr val="FF0000"/>
                </a:solidFill>
              </a:rPr>
              <a:t>Micromodel</a:t>
            </a:r>
          </a:p>
        </p:txBody>
      </p:sp>
      <p:sp>
        <p:nvSpPr>
          <p:cNvPr id="9" name="Text Box 6"/>
          <p:cNvSpPr txBox="1">
            <a:spLocks noChangeArrowheads="1"/>
          </p:cNvSpPr>
          <p:nvPr/>
        </p:nvSpPr>
        <p:spPr bwMode="auto">
          <a:xfrm>
            <a:off x="96080" y="6458753"/>
            <a:ext cx="8700652" cy="560153"/>
          </a:xfrm>
          <a:prstGeom prst="rect">
            <a:avLst/>
          </a:prstGeom>
          <a:noFill/>
          <a:ln w="9525">
            <a:noFill/>
            <a:miter lim="800000"/>
            <a:headEnd/>
            <a:tailEnd/>
          </a:ln>
        </p:spPr>
        <p:txBody>
          <a:bodyPr wrap="none">
            <a:spAutoFit/>
          </a:bodyPr>
          <a:lstStyle/>
          <a:p>
            <a:pPr marL="533400" indent="-533400">
              <a:lnSpc>
                <a:spcPct val="80000"/>
              </a:lnSpc>
            </a:pPr>
            <a:r>
              <a:rPr lang="en-US" sz="1800" dirty="0">
                <a:solidFill>
                  <a:schemeClr val="hlink"/>
                </a:solidFill>
              </a:rPr>
              <a:t>Goal 2  Understand the process and goals of integrated marketing communications.</a:t>
            </a:r>
          </a:p>
          <a:p>
            <a:pPr marL="533400" indent="-533400">
              <a:lnSpc>
                <a:spcPct val="80000"/>
              </a:lnSpc>
            </a:pPr>
            <a:endParaRPr lang="en-US" sz="2000" dirty="0">
              <a:solidFill>
                <a:schemeClr val="hlink"/>
              </a:solidFill>
            </a:endParaRPr>
          </a:p>
        </p:txBody>
      </p:sp>
      <p:pic>
        <p:nvPicPr>
          <p:cNvPr id="3" name="Picture 2">
            <a:extLst>
              <a:ext uri="{FF2B5EF4-FFF2-40B4-BE49-F238E27FC236}">
                <a16:creationId xmlns:a16="http://schemas.microsoft.com/office/drawing/2014/main" id="{BBAD07C4-D82F-70D8-2FAD-1AB905CA8FEF}"/>
              </a:ext>
            </a:extLst>
          </p:cNvPr>
          <p:cNvPicPr>
            <a:picLocks noChangeAspect="1"/>
          </p:cNvPicPr>
          <p:nvPr/>
        </p:nvPicPr>
        <p:blipFill>
          <a:blip r:embed="rId3"/>
          <a:stretch>
            <a:fillRect/>
          </a:stretch>
        </p:blipFill>
        <p:spPr>
          <a:xfrm>
            <a:off x="4129143" y="2660000"/>
            <a:ext cx="4681933" cy="3645768"/>
          </a:xfrm>
          <a:prstGeom prst="rect">
            <a:avLst/>
          </a:prstGeom>
        </p:spPr>
      </p:pic>
      <p:pic>
        <p:nvPicPr>
          <p:cNvPr id="5" name="Picture 4">
            <a:extLst>
              <a:ext uri="{FF2B5EF4-FFF2-40B4-BE49-F238E27FC236}">
                <a16:creationId xmlns:a16="http://schemas.microsoft.com/office/drawing/2014/main" id="{6D6C22E0-C252-258B-8F2C-46BF96112655}"/>
              </a:ext>
            </a:extLst>
          </p:cNvPr>
          <p:cNvPicPr>
            <a:picLocks noChangeAspect="1"/>
          </p:cNvPicPr>
          <p:nvPr/>
        </p:nvPicPr>
        <p:blipFill>
          <a:blip r:embed="rId4"/>
          <a:stretch>
            <a:fillRect/>
          </a:stretch>
        </p:blipFill>
        <p:spPr>
          <a:xfrm>
            <a:off x="381000" y="3429000"/>
            <a:ext cx="3048000" cy="21077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0" y="304800"/>
            <a:ext cx="8839200" cy="8382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en-US" sz="3200" dirty="0"/>
              <a:t>Developing Effective Communications</a:t>
            </a:r>
          </a:p>
        </p:txBody>
      </p:sp>
      <p:sp>
        <p:nvSpPr>
          <p:cNvPr id="11" name="Rectangle 10"/>
          <p:cNvSpPr/>
          <p:nvPr/>
        </p:nvSpPr>
        <p:spPr>
          <a:xfrm>
            <a:off x="331788" y="2735263"/>
            <a:ext cx="2438400" cy="838200"/>
          </a:xfrm>
          <a:prstGeom prst="rect">
            <a:avLst/>
          </a:prstGeom>
          <a:solidFill>
            <a:srgbClr val="FFEEB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a:solidFill>
                  <a:schemeClr val="tx1"/>
                </a:solidFill>
              </a:rPr>
              <a:t>Identify target audience</a:t>
            </a:r>
          </a:p>
        </p:txBody>
      </p:sp>
      <p:sp>
        <p:nvSpPr>
          <p:cNvPr id="12" name="Rectangle 11"/>
          <p:cNvSpPr/>
          <p:nvPr/>
        </p:nvSpPr>
        <p:spPr>
          <a:xfrm>
            <a:off x="3408363" y="2735263"/>
            <a:ext cx="2438400" cy="838200"/>
          </a:xfrm>
          <a:prstGeom prst="rect">
            <a:avLst/>
          </a:prstGeom>
          <a:solidFill>
            <a:srgbClr val="E5EFC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a:solidFill>
                  <a:schemeClr val="tx1"/>
                </a:solidFill>
              </a:rPr>
              <a:t>Determine objectives</a:t>
            </a:r>
          </a:p>
        </p:txBody>
      </p:sp>
      <p:sp>
        <p:nvSpPr>
          <p:cNvPr id="13" name="Rectangle 12"/>
          <p:cNvSpPr/>
          <p:nvPr/>
        </p:nvSpPr>
        <p:spPr>
          <a:xfrm>
            <a:off x="6400800" y="2743200"/>
            <a:ext cx="2355850" cy="838200"/>
          </a:xfrm>
          <a:prstGeom prst="rect">
            <a:avLst/>
          </a:prstGeom>
          <a:solidFill>
            <a:srgbClr val="C7D9E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a:solidFill>
                  <a:schemeClr val="tx1"/>
                </a:solidFill>
              </a:rPr>
              <a:t>Design communications</a:t>
            </a:r>
          </a:p>
        </p:txBody>
      </p:sp>
      <p:sp>
        <p:nvSpPr>
          <p:cNvPr id="14" name="Rectangle 13"/>
          <p:cNvSpPr/>
          <p:nvPr/>
        </p:nvSpPr>
        <p:spPr>
          <a:xfrm>
            <a:off x="6469063" y="4183063"/>
            <a:ext cx="2217737" cy="838200"/>
          </a:xfrm>
          <a:prstGeom prst="rect">
            <a:avLst/>
          </a:prstGeom>
          <a:solidFill>
            <a:srgbClr val="C8B0D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a:solidFill>
                  <a:schemeClr val="tx1"/>
                </a:solidFill>
              </a:rPr>
              <a:t>Select channels</a:t>
            </a:r>
          </a:p>
        </p:txBody>
      </p:sp>
      <p:sp>
        <p:nvSpPr>
          <p:cNvPr id="15" name="Rectangle 14"/>
          <p:cNvSpPr/>
          <p:nvPr/>
        </p:nvSpPr>
        <p:spPr>
          <a:xfrm>
            <a:off x="3408363" y="4183063"/>
            <a:ext cx="2438400" cy="838200"/>
          </a:xfrm>
          <a:prstGeom prst="rect">
            <a:avLst/>
          </a:prstGeom>
          <a:solidFill>
            <a:srgbClr val="FABFB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a:solidFill>
                  <a:schemeClr val="tx1"/>
                </a:solidFill>
              </a:rPr>
              <a:t>Establish budget</a:t>
            </a:r>
          </a:p>
        </p:txBody>
      </p:sp>
      <p:sp>
        <p:nvSpPr>
          <p:cNvPr id="17" name="Right Arrow 16"/>
          <p:cNvSpPr/>
          <p:nvPr/>
        </p:nvSpPr>
        <p:spPr>
          <a:xfrm>
            <a:off x="2852738" y="3057525"/>
            <a:ext cx="457200" cy="21113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ight Arrow 17"/>
          <p:cNvSpPr/>
          <p:nvPr/>
        </p:nvSpPr>
        <p:spPr>
          <a:xfrm>
            <a:off x="5867400" y="3048000"/>
            <a:ext cx="457200" cy="21272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ight Arrow 18"/>
          <p:cNvSpPr/>
          <p:nvPr/>
        </p:nvSpPr>
        <p:spPr>
          <a:xfrm rot="5400000">
            <a:off x="7459663" y="3771900"/>
            <a:ext cx="457200" cy="21272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rot="10800000">
            <a:off x="5967413" y="4495800"/>
            <a:ext cx="457200" cy="21272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TextBox 15"/>
          <p:cNvSpPr txBox="1"/>
          <p:nvPr/>
        </p:nvSpPr>
        <p:spPr>
          <a:xfrm>
            <a:off x="3657600" y="1447800"/>
            <a:ext cx="2667000" cy="461665"/>
          </a:xfrm>
          <a:prstGeom prst="rect">
            <a:avLst/>
          </a:prstGeom>
          <a:noFill/>
        </p:spPr>
        <p:txBody>
          <a:bodyPr wrap="square" rtlCol="0">
            <a:spAutoFit/>
          </a:bodyPr>
          <a:lstStyle/>
          <a:p>
            <a:r>
              <a:rPr lang="en-US" dirty="0"/>
              <a:t>The basics </a:t>
            </a:r>
          </a:p>
        </p:txBody>
      </p:sp>
      <p:sp>
        <p:nvSpPr>
          <p:cNvPr id="22" name="Text Box 6"/>
          <p:cNvSpPr txBox="1">
            <a:spLocks noChangeArrowheads="1"/>
          </p:cNvSpPr>
          <p:nvPr/>
        </p:nvSpPr>
        <p:spPr bwMode="auto">
          <a:xfrm>
            <a:off x="304800" y="6477000"/>
            <a:ext cx="8572500" cy="396875"/>
          </a:xfrm>
          <a:prstGeom prst="rect">
            <a:avLst/>
          </a:prstGeom>
          <a:noFill/>
          <a:ln w="9525">
            <a:noFill/>
            <a:miter lim="800000"/>
            <a:headEnd/>
            <a:tailEnd/>
          </a:ln>
        </p:spPr>
        <p:txBody>
          <a:bodyPr wrap="none">
            <a:spAutoFit/>
          </a:bodyPr>
          <a:lstStyle/>
          <a:p>
            <a:r>
              <a:rPr lang="en-US" sz="2000" dirty="0">
                <a:solidFill>
                  <a:schemeClr val="hlink"/>
                </a:solidFill>
              </a:rPr>
              <a:t>Goal 3:  Learn the steps in developing effective marketing communications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258528"/>
            <a:ext cx="8229600" cy="1097280"/>
          </a:xfrm>
        </p:spPr>
        <p:txBody>
          <a:bodyPr/>
          <a:lstStyle/>
          <a:p>
            <a:r>
              <a:rPr lang="en-US" altLang="en-US" sz="3600" dirty="0">
                <a:latin typeface="+mj-lt"/>
                <a:ea typeface="ＭＳ Ｐゴシック" panose="020B0600070205080204" pitchFamily="34" charset="-128"/>
              </a:rPr>
              <a:t>Push versus Pull Promotion Strategy</a:t>
            </a:r>
            <a:endParaRPr lang="en-IN" sz="3600" dirty="0">
              <a:latin typeface="+mj-lt"/>
            </a:endParaRPr>
          </a:p>
        </p:txBody>
      </p:sp>
      <p:pic>
        <p:nvPicPr>
          <p:cNvPr id="4" name="Picture 4" descr="The flowcharts show the following information:&#10;Push strategy: &#10;An arrow labeled “Producer marketing activities (personal selling, trade promotion, other)” points from Producer to Retailers and wholesalers. Another arrow labeled “Reseller marketing activities (personal selling, advertising, sales promotion, other)” points from Retailers and wholesalers to Consumers. &#10;In a push strategy, the company “pushes” the product to resellers, which in turn “push” it to consumers.&#10;&#10;Pull strategy: &#10;An arrow labeled “Producer marketing activities (advertising, sales promotion, online and social media, other)” points from Producer directly to Consumers. Two arrows labeled “Demand” point from Consumers to Retailers and wholesalers and then from Retailers and wholesalers to Producer, thus forming a cyclic flowchart.  &#10;In a pull strategy, the company promotes directly to final consumers, creating a demand vacuum that “pulls” the product through the channel. Most companies use some combination of push and pull."/>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93695" y="1864805"/>
            <a:ext cx="8156609" cy="312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02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4740-0A67-EFB4-16FB-88BBC93B9C96}"/>
              </a:ext>
            </a:extLst>
          </p:cNvPr>
          <p:cNvSpPr>
            <a:spLocks noGrp="1"/>
          </p:cNvSpPr>
          <p:nvPr>
            <p:ph type="title"/>
          </p:nvPr>
        </p:nvSpPr>
        <p:spPr>
          <a:xfrm>
            <a:off x="345558" y="367562"/>
            <a:ext cx="4267200" cy="1143000"/>
          </a:xfrm>
        </p:spPr>
        <p:txBody>
          <a:bodyPr/>
          <a:lstStyle/>
          <a:p>
            <a:r>
              <a:rPr lang="en-US" dirty="0"/>
              <a:t>Another perspective </a:t>
            </a:r>
          </a:p>
        </p:txBody>
      </p:sp>
      <p:sp>
        <p:nvSpPr>
          <p:cNvPr id="6" name="TextBox 5">
            <a:extLst>
              <a:ext uri="{FF2B5EF4-FFF2-40B4-BE49-F238E27FC236}">
                <a16:creationId xmlns:a16="http://schemas.microsoft.com/office/drawing/2014/main" id="{8F743C25-4323-2738-28EC-4F3D3F399741}"/>
              </a:ext>
            </a:extLst>
          </p:cNvPr>
          <p:cNvSpPr txBox="1"/>
          <p:nvPr/>
        </p:nvSpPr>
        <p:spPr>
          <a:xfrm>
            <a:off x="381000" y="3048000"/>
            <a:ext cx="7772400"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555555"/>
                </a:solidFill>
                <a:latin typeface="Geneva"/>
              </a:rPr>
              <a:t>Inbound marketing is marketing in which customers initiate contact with the marketer in response to various methods used to gain their attention. These methods include email marketing, event marketing, content marketing and web design. In outbound marketing, the marketer initiates contact with the customer through methods such as TV, radio and digital display advertising. It is often used to influence consumer awareness and preference for a brand. (AMA)</a:t>
            </a:r>
          </a:p>
          <a:p>
            <a:pPr marL="285750" indent="-285750">
              <a:buFont typeface="Arial" panose="020B0604020202020204" pitchFamily="34" charset="0"/>
              <a:buChar char="•"/>
            </a:pPr>
            <a:endParaRPr lang="en-US" sz="1800" dirty="0">
              <a:solidFill>
                <a:srgbClr val="555555"/>
              </a:solidFill>
              <a:latin typeface="Geneva"/>
            </a:endParaRPr>
          </a:p>
          <a:p>
            <a:pPr marL="342900" indent="-342900">
              <a:buFont typeface="Arial" panose="020B0604020202020204" pitchFamily="34" charset="0"/>
              <a:buChar char="•"/>
            </a:pPr>
            <a:r>
              <a:rPr lang="en-US" sz="1800" dirty="0">
                <a:solidFill>
                  <a:srgbClr val="555555"/>
                </a:solidFill>
                <a:latin typeface="Geneva"/>
              </a:rPr>
              <a:t>Outbound marketing is a newer term for traditional marketing. That is why many marketing are recommending more use  inbound marketing techniques.</a:t>
            </a:r>
          </a:p>
        </p:txBody>
      </p:sp>
      <p:pic>
        <p:nvPicPr>
          <p:cNvPr id="7" name="Picture 6">
            <a:extLst>
              <a:ext uri="{FF2B5EF4-FFF2-40B4-BE49-F238E27FC236}">
                <a16:creationId xmlns:a16="http://schemas.microsoft.com/office/drawing/2014/main" id="{7C662D75-4E3A-CDD5-E590-003BB67DC8B0}"/>
              </a:ext>
            </a:extLst>
          </p:cNvPr>
          <p:cNvPicPr>
            <a:picLocks noChangeAspect="1"/>
          </p:cNvPicPr>
          <p:nvPr/>
        </p:nvPicPr>
        <p:blipFill>
          <a:blip r:embed="rId3"/>
          <a:stretch>
            <a:fillRect/>
          </a:stretch>
        </p:blipFill>
        <p:spPr>
          <a:xfrm>
            <a:off x="4412124" y="389566"/>
            <a:ext cx="4386318" cy="2582234"/>
          </a:xfrm>
          <a:prstGeom prst="rect">
            <a:avLst/>
          </a:prstGeom>
        </p:spPr>
      </p:pic>
    </p:spTree>
    <p:extLst>
      <p:ext uri="{BB962C8B-B14F-4D97-AF65-F5344CB8AC3E}">
        <p14:creationId xmlns:p14="http://schemas.microsoft.com/office/powerpoint/2010/main" val="336645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762000" y="1676400"/>
            <a:ext cx="7772400" cy="2209800"/>
          </a:xfrm>
        </p:spPr>
        <p:txBody>
          <a:bodyPr/>
          <a:lstStyle/>
          <a:p>
            <a:r>
              <a:rPr lang="en-US">
                <a:solidFill>
                  <a:schemeClr val="tx1"/>
                </a:solidFill>
              </a:rPr>
              <a:t>The components of the marketing communication mix</a:t>
            </a:r>
          </a:p>
        </p:txBody>
      </p:sp>
      <p:sp>
        <p:nvSpPr>
          <p:cNvPr id="3" name="Text Box 8"/>
          <p:cNvSpPr txBox="1">
            <a:spLocks noChangeArrowheads="1"/>
          </p:cNvSpPr>
          <p:nvPr/>
        </p:nvSpPr>
        <p:spPr bwMode="auto">
          <a:xfrm>
            <a:off x="0" y="6553200"/>
            <a:ext cx="8670925" cy="338138"/>
          </a:xfrm>
          <a:prstGeom prst="rect">
            <a:avLst/>
          </a:prstGeom>
          <a:noFill/>
          <a:ln w="9525">
            <a:noFill/>
            <a:miter lim="800000"/>
            <a:headEnd/>
            <a:tailEnd/>
          </a:ln>
        </p:spPr>
        <p:txBody>
          <a:bodyPr wrap="none">
            <a:spAutoFit/>
          </a:bodyPr>
          <a:lstStyle/>
          <a:p>
            <a:pPr marL="533400" indent="-533400">
              <a:lnSpc>
                <a:spcPct val="80000"/>
              </a:lnSpc>
            </a:pPr>
            <a:r>
              <a:rPr lang="en-US" sz="2000" dirty="0">
                <a:solidFill>
                  <a:schemeClr val="hlink"/>
                </a:solidFill>
              </a:rPr>
              <a:t>Goal 4:  Understand the components of the marketing communication mix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quarter" idx="4294967295"/>
          </p:nvPr>
        </p:nvSpPr>
        <p:spPr>
          <a:xfrm>
            <a:off x="440410" y="1466743"/>
            <a:ext cx="7620000" cy="1981200"/>
          </a:xfrm>
        </p:spPr>
        <p:txBody>
          <a:bodyPr/>
          <a:lstStyle/>
          <a:p>
            <a:pPr eaLnBrk="1" hangingPunct="1"/>
            <a:endParaRPr lang="en-US" sz="1600" dirty="0">
              <a:solidFill>
                <a:schemeClr val="tx1"/>
              </a:solidFill>
            </a:endParaRPr>
          </a:p>
          <a:p>
            <a:r>
              <a:rPr lang="en-US" sz="1800" dirty="0">
                <a:solidFill>
                  <a:schemeClr val="tx1"/>
                </a:solidFill>
              </a:rPr>
              <a:t>Any </a:t>
            </a:r>
            <a:r>
              <a:rPr lang="en-US" sz="1800" i="1" dirty="0">
                <a:solidFill>
                  <a:schemeClr val="tx1"/>
                </a:solidFill>
              </a:rPr>
              <a:t>paid</a:t>
            </a:r>
            <a:r>
              <a:rPr lang="en-US" sz="1800" dirty="0">
                <a:solidFill>
                  <a:schemeClr val="tx1"/>
                </a:solidFill>
              </a:rPr>
              <a:t> form of </a:t>
            </a:r>
            <a:r>
              <a:rPr lang="en-US" sz="1800" i="1" dirty="0" err="1">
                <a:solidFill>
                  <a:schemeClr val="tx1"/>
                </a:solidFill>
              </a:rPr>
              <a:t>nonpersonal</a:t>
            </a:r>
            <a:r>
              <a:rPr lang="en-US" sz="1800" dirty="0">
                <a:solidFill>
                  <a:schemeClr val="tx1"/>
                </a:solidFill>
              </a:rPr>
              <a:t>  presentation and promotion of ideas, goods, or services by an identified sponsor via print media (newspapers and magazines), broadcast media (radio and television), network media (telephone, cable, satellite, wireless), electronic media (Web page), and display media  (billboards, signs, posters).</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p:txBody>
      </p:sp>
      <p:sp>
        <p:nvSpPr>
          <p:cNvPr id="33794" name="Rectangle 2"/>
          <p:cNvSpPr>
            <a:spLocks noGrp="1" noChangeArrowheads="1"/>
          </p:cNvSpPr>
          <p:nvPr>
            <p:ph type="title" idx="4294967295"/>
          </p:nvPr>
        </p:nvSpPr>
        <p:spPr>
          <a:xfrm>
            <a:off x="762000" y="591519"/>
            <a:ext cx="7315200" cy="863600"/>
          </a:xfrm>
        </p:spPr>
        <p:txBody>
          <a:bodyPr/>
          <a:lstStyle/>
          <a:p>
            <a:pPr eaLnBrk="1" hangingPunct="1"/>
            <a:r>
              <a:rPr lang="en-US" dirty="0"/>
              <a:t>1- Advertising</a:t>
            </a:r>
          </a:p>
        </p:txBody>
      </p:sp>
      <p:sp>
        <p:nvSpPr>
          <p:cNvPr id="5" name="Rectangle 3"/>
          <p:cNvSpPr txBox="1">
            <a:spLocks noChangeArrowheads="1"/>
          </p:cNvSpPr>
          <p:nvPr/>
        </p:nvSpPr>
        <p:spPr bwMode="auto">
          <a:xfrm>
            <a:off x="373062" y="3733800"/>
            <a:ext cx="7924800" cy="2324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1" fontAlgn="base" latinLnBrk="0" hangingPunct="1">
              <a:lnSpc>
                <a:spcPct val="90000"/>
              </a:lnSpc>
              <a:spcBef>
                <a:spcPct val="10000"/>
              </a:spcBef>
              <a:spcAft>
                <a:spcPct val="0"/>
              </a:spcAft>
              <a:buClr>
                <a:srgbClr val="000099"/>
              </a:buClr>
              <a:buSzTx/>
              <a:buFont typeface="Wingdings" pitchFamily="2" charset="2"/>
              <a:buChar char="§"/>
              <a:tabLst/>
              <a:defRPr/>
            </a:pPr>
            <a:r>
              <a:rPr kumimoji="0" lang="en-US" sz="1800" b="1" i="0" u="none" strike="noStrike" kern="0" cap="none" spc="0" normalizeH="0" baseline="0" noProof="0" dirty="0">
                <a:ln>
                  <a:noFill/>
                </a:ln>
                <a:solidFill>
                  <a:schemeClr val="tx1"/>
                </a:solidFill>
                <a:effectLst/>
                <a:uLnTx/>
                <a:uFillTx/>
                <a:latin typeface="+mn-lt"/>
              </a:rPr>
              <a:t>Benefits/Pros, </a:t>
            </a:r>
            <a:r>
              <a:rPr kumimoji="0" lang="en-US" sz="1800" b="1" i="0" u="sng" strike="noStrike" kern="0" cap="none" spc="0" normalizeH="0" baseline="0" noProof="0" dirty="0">
                <a:ln>
                  <a:noFill/>
                </a:ln>
                <a:solidFill>
                  <a:schemeClr val="tx1"/>
                </a:solidFill>
                <a:effectLst/>
                <a:uLnTx/>
                <a:uFillTx/>
                <a:latin typeface="+mn-lt"/>
              </a:rPr>
              <a:t>in general</a:t>
            </a:r>
          </a:p>
          <a:p>
            <a:pPr marL="1143000" marR="0" lvl="2" indent="-228600" algn="l" defTabSz="914400" rtl="0" eaLnBrk="1" fontAlgn="base" latinLnBrk="0" hangingPunct="1">
              <a:lnSpc>
                <a:spcPct val="90000"/>
              </a:lnSpc>
              <a:spcBef>
                <a:spcPct val="5000"/>
              </a:spcBef>
              <a:spcAft>
                <a:spcPct val="0"/>
              </a:spcAft>
              <a:buClr>
                <a:srgbClr val="000099"/>
              </a:buClr>
              <a:buSzTx/>
              <a:buFontTx/>
              <a:buChar char="•"/>
              <a:tabLst/>
              <a:defRPr/>
            </a:pPr>
            <a:r>
              <a:rPr kumimoji="0" lang="en-US" sz="1800" b="1" i="0" u="none" strike="noStrike" kern="0" cap="none" spc="0" normalizeH="0" baseline="0" noProof="0" dirty="0">
                <a:ln>
                  <a:noFill/>
                </a:ln>
                <a:solidFill>
                  <a:schemeClr val="tx1"/>
                </a:solidFill>
                <a:effectLst/>
                <a:uLnTx/>
                <a:uFillTx/>
                <a:latin typeface="+mn-lt"/>
              </a:rPr>
              <a:t>Multipurpose (inform,</a:t>
            </a:r>
            <a:r>
              <a:rPr lang="en-US" sz="1800" b="1" kern="0" dirty="0">
                <a:latin typeface="+mn-lt"/>
              </a:rPr>
              <a:t> </a:t>
            </a:r>
            <a:r>
              <a:rPr kumimoji="0" lang="en-US" sz="1800" b="1" i="0" u="none" strike="noStrike" kern="0" cap="none" spc="0" normalizeH="0" baseline="0" noProof="0" dirty="0">
                <a:ln>
                  <a:noFill/>
                </a:ln>
                <a:solidFill>
                  <a:schemeClr val="tx1"/>
                </a:solidFill>
                <a:effectLst/>
                <a:uLnTx/>
                <a:uFillTx/>
                <a:latin typeface="+mn-lt"/>
              </a:rPr>
              <a:t>remind, persuade)</a:t>
            </a:r>
          </a:p>
          <a:p>
            <a:pPr marL="1143000" marR="0" lvl="2" indent="-228600" algn="l" defTabSz="914400" rtl="0" eaLnBrk="1" fontAlgn="base" latinLnBrk="0" hangingPunct="1">
              <a:lnSpc>
                <a:spcPct val="90000"/>
              </a:lnSpc>
              <a:spcBef>
                <a:spcPct val="5000"/>
              </a:spcBef>
              <a:spcAft>
                <a:spcPct val="0"/>
              </a:spcAft>
              <a:buClr>
                <a:srgbClr val="000099"/>
              </a:buClr>
              <a:buSzTx/>
              <a:buFontTx/>
              <a:buChar char="•"/>
              <a:tabLst/>
              <a:defRPr/>
            </a:pPr>
            <a:r>
              <a:rPr kumimoji="0" lang="en-US" sz="1800" b="1" i="0" u="none" strike="noStrike" kern="0" cap="none" spc="0" normalizeH="0" baseline="0" noProof="0" dirty="0">
                <a:ln>
                  <a:noFill/>
                </a:ln>
                <a:solidFill>
                  <a:schemeClr val="tx1"/>
                </a:solidFill>
                <a:effectLst/>
                <a:uLnTx/>
                <a:uFillTx/>
                <a:latin typeface="+mn-lt"/>
              </a:rPr>
              <a:t>Enhances a firm’s image/ </a:t>
            </a:r>
            <a:r>
              <a:rPr lang="en-US" sz="1800" b="1" kern="0" dirty="0">
                <a:latin typeface="+mn-lt"/>
              </a:rPr>
              <a:t>Branding</a:t>
            </a:r>
          </a:p>
          <a:p>
            <a:pPr marL="1143000" marR="0" lvl="2" indent="-228600" algn="l" defTabSz="914400" rtl="0" eaLnBrk="1" fontAlgn="base" latinLnBrk="0" hangingPunct="1">
              <a:lnSpc>
                <a:spcPct val="90000"/>
              </a:lnSpc>
              <a:spcBef>
                <a:spcPct val="5000"/>
              </a:spcBef>
              <a:spcAft>
                <a:spcPct val="0"/>
              </a:spcAft>
              <a:buClr>
                <a:srgbClr val="000099"/>
              </a:buClr>
              <a:buSzTx/>
              <a:buFontTx/>
              <a:buChar char="•"/>
              <a:tabLst/>
              <a:defRPr/>
            </a:pPr>
            <a:r>
              <a:rPr lang="en-US" sz="1800" b="1" kern="0" dirty="0">
                <a:latin typeface="+mn-lt"/>
              </a:rPr>
              <a:t>Control of message </a:t>
            </a:r>
          </a:p>
          <a:p>
            <a:pPr marL="1143000" lvl="2" indent="-228600">
              <a:lnSpc>
                <a:spcPct val="90000"/>
              </a:lnSpc>
              <a:spcBef>
                <a:spcPct val="5000"/>
              </a:spcBef>
              <a:buClr>
                <a:srgbClr val="000099"/>
              </a:buClr>
              <a:buFontTx/>
              <a:buChar char="•"/>
              <a:defRPr/>
            </a:pPr>
            <a:r>
              <a:rPr lang="en-US" sz="1800" b="1" kern="0" dirty="0">
                <a:latin typeface="+mn-lt"/>
              </a:rPr>
              <a:t>Repeatable</a:t>
            </a:r>
          </a:p>
          <a:p>
            <a:pPr marL="1143000" lvl="2" indent="-228600">
              <a:lnSpc>
                <a:spcPct val="90000"/>
              </a:lnSpc>
              <a:spcBef>
                <a:spcPct val="5000"/>
              </a:spcBef>
              <a:buClr>
                <a:srgbClr val="000099"/>
              </a:buClr>
              <a:buFontTx/>
              <a:buChar char="•"/>
              <a:defRPr/>
            </a:pPr>
            <a:endParaRPr kumimoji="0" lang="en-US" sz="1800" b="1" i="0" u="none" strike="noStrike" kern="0" cap="none" spc="0" normalizeH="0" baseline="0" noProof="0" dirty="0">
              <a:ln>
                <a:noFill/>
              </a:ln>
              <a:solidFill>
                <a:schemeClr val="tx1"/>
              </a:solidFill>
              <a:effectLst/>
              <a:uLnTx/>
              <a:uFillTx/>
              <a:latin typeface="+mn-lt"/>
            </a:endParaRPr>
          </a:p>
          <a:p>
            <a:pPr marL="685800" lvl="1" indent="-228600">
              <a:lnSpc>
                <a:spcPct val="90000"/>
              </a:lnSpc>
              <a:spcBef>
                <a:spcPct val="5000"/>
              </a:spcBef>
              <a:buClr>
                <a:srgbClr val="000099"/>
              </a:buClr>
              <a:buFontTx/>
              <a:buChar char="•"/>
              <a:defRPr/>
            </a:pPr>
            <a:r>
              <a:rPr kumimoji="0" lang="en-US" sz="1800" b="1" i="0" u="none" strike="noStrike" kern="0" cap="none" spc="0" normalizeH="0" baseline="0" noProof="0" dirty="0">
                <a:ln>
                  <a:noFill/>
                </a:ln>
                <a:solidFill>
                  <a:schemeClr val="tx1"/>
                </a:solidFill>
                <a:effectLst/>
                <a:uLnTx/>
                <a:uFillTx/>
                <a:latin typeface="+mn-lt"/>
              </a:rPr>
              <a:t>Cons:</a:t>
            </a:r>
            <a:r>
              <a:rPr kumimoji="0" lang="en-US" sz="1800" b="1" i="0" u="none" strike="noStrike" kern="0" cap="none" spc="0" normalizeH="0" noProof="0" dirty="0">
                <a:ln>
                  <a:noFill/>
                </a:ln>
                <a:solidFill>
                  <a:schemeClr val="tx1"/>
                </a:solidFill>
                <a:effectLst/>
                <a:uLnTx/>
                <a:uFillTx/>
                <a:latin typeface="+mn-lt"/>
              </a:rPr>
              <a:t> </a:t>
            </a:r>
          </a:p>
          <a:p>
            <a:pPr marL="1143000" lvl="2" indent="-228600">
              <a:lnSpc>
                <a:spcPct val="90000"/>
              </a:lnSpc>
              <a:spcBef>
                <a:spcPct val="5000"/>
              </a:spcBef>
              <a:buClr>
                <a:srgbClr val="000099"/>
              </a:buClr>
              <a:buFontTx/>
              <a:buChar char="•"/>
              <a:defRPr/>
            </a:pPr>
            <a:r>
              <a:rPr kumimoji="0" lang="en-US" sz="1800" b="1" i="0" u="none" strike="noStrike" kern="0" cap="none" spc="0" normalizeH="0" noProof="0" dirty="0">
                <a:ln>
                  <a:noFill/>
                </a:ln>
                <a:solidFill>
                  <a:schemeClr val="tx1"/>
                </a:solidFill>
                <a:effectLst/>
                <a:uLnTx/>
                <a:uFillTx/>
                <a:latin typeface="+mn-lt"/>
              </a:rPr>
              <a:t>Normally more costly</a:t>
            </a:r>
          </a:p>
          <a:p>
            <a:pPr marL="1143000" lvl="2" indent="-228600">
              <a:lnSpc>
                <a:spcPct val="90000"/>
              </a:lnSpc>
              <a:spcBef>
                <a:spcPct val="5000"/>
              </a:spcBef>
              <a:buClr>
                <a:srgbClr val="000099"/>
              </a:buClr>
              <a:buFontTx/>
              <a:buChar char="•"/>
              <a:defRPr/>
            </a:pPr>
            <a:r>
              <a:rPr kumimoji="0" lang="en-US" sz="1800" b="1" i="0" u="sng" strike="noStrike" kern="0" cap="none" spc="0" normalizeH="0" noProof="0" dirty="0">
                <a:ln>
                  <a:noFill/>
                </a:ln>
                <a:solidFill>
                  <a:schemeClr val="tx1"/>
                </a:solidFill>
                <a:effectLst/>
                <a:uLnTx/>
                <a:uFillTx/>
                <a:latin typeface="+mn-lt"/>
              </a:rPr>
              <a:t>Credibility</a:t>
            </a:r>
          </a:p>
          <a:p>
            <a:pPr marL="1143000" lvl="2" indent="-228600">
              <a:lnSpc>
                <a:spcPct val="90000"/>
              </a:lnSpc>
              <a:spcBef>
                <a:spcPct val="5000"/>
              </a:spcBef>
              <a:buClr>
                <a:srgbClr val="000099"/>
              </a:buClr>
              <a:buFontTx/>
              <a:buChar char="•"/>
              <a:defRPr/>
            </a:pPr>
            <a:r>
              <a:rPr lang="en-US" sz="1800" b="1" kern="0" noProof="0" dirty="0">
                <a:latin typeface="+mn-lt"/>
              </a:rPr>
              <a:t> Advertising all around us.</a:t>
            </a:r>
            <a:endParaRPr kumimoji="0" lang="en-US" sz="1800" b="1" i="0" u="none" strike="noStrike" kern="0" cap="none" spc="0" normalizeH="0" baseline="0" noProof="0" dirty="0">
              <a:ln>
                <a:noFill/>
              </a:ln>
              <a:solidFill>
                <a:schemeClr val="tx1"/>
              </a:solidFill>
              <a:effectLst/>
              <a:uLnTx/>
              <a:uFillTx/>
              <a:latin typeface="+mn-lt"/>
            </a:endParaRPr>
          </a:p>
          <a:p>
            <a:pPr marL="1143000" marR="0" lvl="2" indent="-228600" algn="l" defTabSz="914400" rtl="0" eaLnBrk="1" fontAlgn="base" latinLnBrk="0" hangingPunct="1">
              <a:lnSpc>
                <a:spcPct val="90000"/>
              </a:lnSpc>
              <a:spcBef>
                <a:spcPct val="5000"/>
              </a:spcBef>
              <a:spcAft>
                <a:spcPct val="0"/>
              </a:spcAft>
              <a:buClr>
                <a:srgbClr val="000099"/>
              </a:buClr>
              <a:buSzTx/>
              <a:buFontTx/>
              <a:buChar char="•"/>
              <a:tabLst/>
              <a:defRPr/>
            </a:pPr>
            <a:endParaRPr kumimoji="0" lang="en-US" sz="1600" b="1" i="0" u="none" strike="noStrike" kern="0" cap="none" spc="0" normalizeH="0" baseline="0" noProof="0" dirty="0">
              <a:ln>
                <a:noFill/>
              </a:ln>
              <a:solidFill>
                <a:schemeClr val="tx1"/>
              </a:solidFill>
              <a:effectLst/>
              <a:uLnTx/>
              <a:uFillTx/>
              <a:latin typeface="+mn-lt"/>
            </a:endParaRPr>
          </a:p>
        </p:txBody>
      </p:sp>
      <p:sp>
        <p:nvSpPr>
          <p:cNvPr id="6" name="Text Box 8"/>
          <p:cNvSpPr txBox="1">
            <a:spLocks noChangeArrowheads="1"/>
          </p:cNvSpPr>
          <p:nvPr/>
        </p:nvSpPr>
        <p:spPr bwMode="auto">
          <a:xfrm>
            <a:off x="0" y="6553200"/>
            <a:ext cx="8670925" cy="338138"/>
          </a:xfrm>
          <a:prstGeom prst="rect">
            <a:avLst/>
          </a:prstGeom>
          <a:noFill/>
          <a:ln w="9525">
            <a:noFill/>
            <a:miter lim="800000"/>
            <a:headEnd/>
            <a:tailEnd/>
          </a:ln>
        </p:spPr>
        <p:txBody>
          <a:bodyPr wrap="none">
            <a:spAutoFit/>
          </a:bodyPr>
          <a:lstStyle/>
          <a:p>
            <a:pPr marL="533400" indent="-533400">
              <a:lnSpc>
                <a:spcPct val="80000"/>
              </a:lnSpc>
            </a:pPr>
            <a:r>
              <a:rPr lang="en-US" sz="2000" dirty="0">
                <a:solidFill>
                  <a:schemeClr val="hlink"/>
                </a:solidFill>
              </a:rPr>
              <a:t>Goal 4:  Understand the components of the marketing communication mix </a:t>
            </a:r>
          </a:p>
        </p:txBody>
      </p:sp>
    </p:spTree>
  </p:cSld>
  <p:clrMapOvr>
    <a:masterClrMapping/>
  </p:clrMapOvr>
  <p:transition>
    <p:wipe dir="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4.xml><?xml version="1.0" encoding="utf-8"?>
<a:theme xmlns:a="http://schemas.openxmlformats.org/drawingml/2006/main" name="2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5068</TotalTime>
  <Words>4049</Words>
  <Application>Microsoft Office PowerPoint</Application>
  <PresentationFormat>On-screen Show (4:3)</PresentationFormat>
  <Paragraphs>342</Paragraphs>
  <Slides>34</Slides>
  <Notes>29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Geneva</vt:lpstr>
      <vt:lpstr>ＭＳ Ｐゴシック</vt:lpstr>
      <vt:lpstr>Arial</vt:lpstr>
      <vt:lpstr>Wingdings</vt:lpstr>
      <vt:lpstr>Times New Roman</vt:lpstr>
      <vt:lpstr>Tahoma</vt:lpstr>
      <vt:lpstr>Roboto</vt:lpstr>
      <vt:lpstr>Verdana</vt:lpstr>
      <vt:lpstr>Default Design</vt:lpstr>
      <vt:lpstr>508 Lecture</vt:lpstr>
      <vt:lpstr>1_508 Lecture</vt:lpstr>
      <vt:lpstr>2_508 Lecture</vt:lpstr>
      <vt:lpstr>Marketing Communications  (promotion)</vt:lpstr>
      <vt:lpstr>Learning Goals</vt:lpstr>
      <vt:lpstr>       </vt:lpstr>
      <vt:lpstr>Communications Process Models</vt:lpstr>
      <vt:lpstr>Developing Effective Communications</vt:lpstr>
      <vt:lpstr>Push versus Pull Promotion Strategy</vt:lpstr>
      <vt:lpstr>Another perspective </vt:lpstr>
      <vt:lpstr>The components of the marketing communication mix</vt:lpstr>
      <vt:lpstr>1- Advertising</vt:lpstr>
      <vt:lpstr> Possible Advertising Objectives</vt:lpstr>
      <vt:lpstr>Funny ads.  Why?     </vt:lpstr>
      <vt:lpstr> Major Advertising Decisions</vt:lpstr>
      <vt:lpstr>Selecting Advertising Media</vt:lpstr>
      <vt:lpstr>Table 12.2 Profiles of Major Media Types (1 of 2)</vt:lpstr>
      <vt:lpstr>Table 12.2 Profiles of Major Media Types (2 of 2)</vt:lpstr>
      <vt:lpstr>PowerPoint Presentation</vt:lpstr>
      <vt:lpstr>2- Sales Promotion </vt:lpstr>
      <vt:lpstr>Objectives</vt:lpstr>
      <vt:lpstr>PowerPoint Presentation</vt:lpstr>
      <vt:lpstr>3- Public Relations</vt:lpstr>
      <vt:lpstr>PowerPoint Presentation</vt:lpstr>
      <vt:lpstr>PowerPoint Presentation</vt:lpstr>
      <vt:lpstr>Marketing public relations (MPR)</vt:lpstr>
      <vt:lpstr>4- Personal Selling/Sales force </vt:lpstr>
      <vt:lpstr>The Role of Personal Selling</vt:lpstr>
      <vt:lpstr> Steps in the Selling Process</vt:lpstr>
      <vt:lpstr>5- Direct and Digital Marketing</vt:lpstr>
      <vt:lpstr> Forms of Direct and Digital Marketing</vt:lpstr>
      <vt:lpstr>Rapid Growth of Digital Marketing (OR e-marketing) </vt:lpstr>
      <vt:lpstr>Social Media Marketing</vt:lpstr>
      <vt:lpstr>Social Media Marketing</vt:lpstr>
      <vt:lpstr>Search and Content marketing (AMA)  </vt:lpstr>
      <vt:lpstr>Word of Mouth: Social Media</vt:lpstr>
      <vt:lpstr>Think?? Areas of marketing  on AMA main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 monim Shaltoni</dc:creator>
  <cp:lastModifiedBy>Abdel Monim Shaltoni</cp:lastModifiedBy>
  <cp:revision>255</cp:revision>
  <dcterms:created xsi:type="dcterms:W3CDTF">2002-11-18T05:23:22Z</dcterms:created>
  <dcterms:modified xsi:type="dcterms:W3CDTF">2024-02-25T14:13:38Z</dcterms:modified>
</cp:coreProperties>
</file>